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3" r:id="rId3"/>
    <p:sldId id="269" r:id="rId4"/>
    <p:sldId id="267" r:id="rId5"/>
    <p:sldId id="268" r:id="rId6"/>
    <p:sldId id="276" r:id="rId7"/>
    <p:sldId id="270" r:id="rId8"/>
    <p:sldId id="275" r:id="rId9"/>
    <p:sldId id="258" r:id="rId10"/>
    <p:sldId id="262" r:id="rId11"/>
    <p:sldId id="256" r:id="rId12"/>
    <p:sldId id="265" r:id="rId13"/>
    <p:sldId id="266" r:id="rId14"/>
    <p:sldId id="259" r:id="rId15"/>
    <p:sldId id="261" r:id="rId16"/>
    <p:sldId id="260" r:id="rId17"/>
    <p:sldId id="263" r:id="rId18"/>
    <p:sldId id="264" r:id="rId19"/>
    <p:sldId id="27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84"/>
    <a:srgbClr val="00B050"/>
    <a:srgbClr val="002060"/>
    <a:srgbClr val="FFC000"/>
    <a:srgbClr val="FF0000"/>
    <a:srgbClr val="7030A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26" y="10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D0E52A-8CBA-4A31-960E-0BF794DA0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6B4B7B-FF7A-437A-9C7D-BBA2EDDA6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E321C-B0A1-4B15-9682-73ECF5B01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849AF9-BD78-4699-B9B6-9137F85F6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AAF0D-5AE1-4CA0-9FA4-7DF6D08ED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77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6C402-6245-497E-BD63-180BE69BF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B2503A-2C58-4F7A-8328-B789A0393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35A53-9338-43C8-A2B3-237E9EB30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426576-E082-4236-BB03-5A4DC0F0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5FF8E-131C-415D-AAB0-AF914337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7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807D60-7FB7-4A9F-8DC0-CC1406BDE6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3BBB12-C2D0-49B0-9A99-C91A99384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0BFC4C-5BC4-47C6-A473-7FA3EC83F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2E22E-87B9-4436-9EDC-C29016925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FCD9EB-4877-4C3C-A1D3-7C8CEF1B8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70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4779F-2548-4391-A507-FD74F2504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53B525-B38A-4264-820B-001DD2A7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9A0C7-E56D-4AD8-BA4B-7FABC5AD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72D20-3B81-4964-8725-73DD75846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3FA16-BC33-4BB8-BA84-85A4291BB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51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B624B-3FCC-40CE-B602-39749CE4C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052D51-2C5B-4B66-B9EE-D1D3E7108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3B2ECC-EE9E-4820-8E79-217F3D39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7AB8F-0922-4F4F-8A48-6A2BDE01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8CC2E-51E4-4FD8-8BBD-1882FB5C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4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9CBF6-4EF9-43A0-B854-37073088C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540F6-7A89-4B4F-ACE7-6045B08FFA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F1C536-B0C7-4996-BAA5-84C817488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A63A8F-59B3-44D3-A1B4-D0BD81C8D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52CC01-207B-43EE-BFB3-DDF27F28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DFE8B3-B314-4DE7-A1BD-34E8EFF9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273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A0A4A-4FF3-4478-BBB4-78F697ECB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E6F460-9732-46FB-8302-052800711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182C60-5785-42A6-9D7B-2C9317BF5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7232A3-261D-42AD-90AD-2592A706A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EEE2FA-0B34-4D1D-B5DB-C2864E8B8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ACC96A1-6D7B-4277-82CB-E65D806C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B88101-C563-4334-8480-9A0BCB7B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6C592D-6CB3-4BB1-B5AC-552F827F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722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14A4B-59F6-4C85-9506-DBDD9559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1690D1-D360-436A-ACC1-0DF69C1A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822693-84EA-4C3F-A072-948542D8D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6DF4A4-8C93-4D44-9101-CF64CC7C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66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CB4BAF-972D-418F-B8FD-F50AE9F5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384FE1D-B166-4B79-8BE0-FEA3E7F61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C5E697-FB59-47EF-AD87-0C936964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79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D79A01-828C-435A-BC51-EFBD0D90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F074C-78A0-4765-B44B-1744C4D56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C4180-AB2E-4F48-B14B-C5EDD1333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CA856F-FB91-4177-B1B6-79F248CE4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573527-06C6-4669-901B-01851AC8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4DBC58-558D-4EC4-9080-7D0823C5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877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5A00D-91A4-4EF8-9DA1-475E065F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501C86-D821-4183-8AD5-10A59C668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FD2493-4FAD-42F6-AD43-3258BCAC73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6ABD3B-BC9D-4D8C-A72D-4B053E54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44079-29E0-4B3D-BABF-CC899AF9C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1A54EC-801A-46F9-B282-6C1A0DB5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2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7FAA503-9D93-4707-8F46-3F22A4D2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35C7D7-B4CA-4D5D-B879-3D5D2D960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4F3B9C-86C2-4AA0-926A-DE1B90AE4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BBD52-92B4-45C7-A5B9-D5880945AE37}" type="datetimeFigureOut">
              <a:rPr lang="ko-KR" altLang="en-US" smtClean="0"/>
              <a:t>2023-04-10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6DDB1-47AF-4745-AF30-6A91B1589B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9DA86-A871-4DB1-80A1-2C58D889C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0F0F1-C3FB-40D0-8AA4-D97AB83CDB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13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시계, 시간, 어두운이(가) 표시된 사진&#10;&#10;자동 생성된 설명">
            <a:extLst>
              <a:ext uri="{FF2B5EF4-FFF2-40B4-BE49-F238E27FC236}">
                <a16:creationId xmlns:a16="http://schemas.microsoft.com/office/drawing/2014/main" id="{87A499AC-3BEE-4FE6-9955-2DB5386226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4EED6-4D72-4ABD-884E-8B685A72A5BB}"/>
              </a:ext>
            </a:extLst>
          </p:cNvPr>
          <p:cNvSpPr txBox="1"/>
          <p:nvPr/>
        </p:nvSpPr>
        <p:spPr>
          <a:xfrm>
            <a:off x="10017760" y="5902960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20193148 </a:t>
            </a:r>
            <a:r>
              <a:rPr lang="ko-KR" altLang="en-US" dirty="0">
                <a:solidFill>
                  <a:schemeClr val="bg1"/>
                </a:solidFill>
              </a:rPr>
              <a:t>황진주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20193176 </a:t>
            </a:r>
            <a:r>
              <a:rPr lang="ko-KR" altLang="en-US" dirty="0">
                <a:solidFill>
                  <a:schemeClr val="bg1"/>
                </a:solidFill>
              </a:rPr>
              <a:t>조은희</a:t>
            </a:r>
          </a:p>
        </p:txBody>
      </p:sp>
    </p:spTree>
    <p:extLst>
      <p:ext uri="{BB962C8B-B14F-4D97-AF65-F5344CB8AC3E}">
        <p14:creationId xmlns:p14="http://schemas.microsoft.com/office/powerpoint/2010/main" val="275920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23695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텍스처 맵핑</a:t>
            </a:r>
            <a:endParaRPr lang="en-US" altLang="ko-KR" sz="2000" b="1" dirty="0"/>
          </a:p>
          <a:p>
            <a:r>
              <a:rPr lang="en-US" altLang="ko-KR" dirty="0"/>
              <a:t>Mipmap </a:t>
            </a:r>
            <a:r>
              <a:rPr lang="ko-KR" altLang="en-US" dirty="0"/>
              <a:t>텍스처 맵핑</a:t>
            </a:r>
          </a:p>
        </p:txBody>
      </p:sp>
      <p:pic>
        <p:nvPicPr>
          <p:cNvPr id="2050" name="Picture 2" descr="이미지 텍스처링 개념 정리 : 네이버 블로그">
            <a:extLst>
              <a:ext uri="{FF2B5EF4-FFF2-40B4-BE49-F238E27FC236}">
                <a16:creationId xmlns:a16="http://schemas.microsoft.com/office/drawing/2014/main" id="{9416901B-D431-448A-815E-8E5C96D44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902400"/>
            <a:ext cx="328612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489CBF-71CF-40B8-995D-A6CFF591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96" y="1145029"/>
            <a:ext cx="5397619" cy="5052771"/>
          </a:xfrm>
          <a:prstGeom prst="rect">
            <a:avLst/>
          </a:prstGeom>
        </p:spPr>
      </p:pic>
      <p:pic>
        <p:nvPicPr>
          <p:cNvPr id="12" name="그림 11" descr="램프이(가) 표시된 사진&#10;&#10;자동 생성된 설명">
            <a:extLst>
              <a:ext uri="{FF2B5EF4-FFF2-40B4-BE49-F238E27FC236}">
                <a16:creationId xmlns:a16="http://schemas.microsoft.com/office/drawing/2014/main" id="{91A850CB-FA41-43E3-BB0D-DDE69E1F2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959"/>
            <a:ext cx="1019175" cy="857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5D61955-E378-4F2C-BA77-2ECD41B2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90" y="4261809"/>
            <a:ext cx="523875" cy="533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591EA4B-BC42-418F-8A4F-F1E7029FA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980" y="4242828"/>
            <a:ext cx="561905" cy="5523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590E64-472F-4191-A935-FF03109B97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7832" y="1145029"/>
            <a:ext cx="5199609" cy="273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90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>
            <a:extLst>
              <a:ext uri="{FF2B5EF4-FFF2-40B4-BE49-F238E27FC236}">
                <a16:creationId xmlns:a16="http://schemas.microsoft.com/office/drawing/2014/main" id="{8E3D4646-84BA-408B-83DA-84927670D411}"/>
              </a:ext>
            </a:extLst>
          </p:cNvPr>
          <p:cNvSpPr txBox="1"/>
          <p:nvPr/>
        </p:nvSpPr>
        <p:spPr>
          <a:xfrm>
            <a:off x="2377295" y="2732695"/>
            <a:ext cx="878211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반지름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반지름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→ 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항상 포함되므로 무시함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충돌 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visible = false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바꿔 사라지도록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025D71F-B9E9-47C5-8E7A-2F307B465089}"/>
              </a:ext>
            </a:extLst>
          </p:cNvPr>
          <p:cNvGrpSpPr/>
          <p:nvPr/>
        </p:nvGrpSpPr>
        <p:grpSpPr>
          <a:xfrm>
            <a:off x="510251" y="1450479"/>
            <a:ext cx="3096033" cy="4894338"/>
            <a:chOff x="510251" y="1450479"/>
            <a:chExt cx="3096033" cy="48943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B703F37-3B95-418B-91D7-7BCBCCA4D2B9}"/>
                </a:ext>
              </a:extLst>
            </p:cNvPr>
            <p:cNvGrpSpPr/>
            <p:nvPr/>
          </p:nvGrpSpPr>
          <p:grpSpPr>
            <a:xfrm>
              <a:off x="510251" y="1450479"/>
              <a:ext cx="1086813" cy="4894338"/>
              <a:chOff x="1460240" y="601825"/>
              <a:chExt cx="1268964" cy="4637314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ECE0107F-D341-4A38-B788-445CD6C7EBAF}"/>
                  </a:ext>
                </a:extLst>
              </p:cNvPr>
              <p:cNvSpPr/>
              <p:nvPr/>
            </p:nvSpPr>
            <p:spPr>
              <a:xfrm>
                <a:off x="1744827" y="1908110"/>
                <a:ext cx="671804" cy="3331029"/>
              </a:xfrm>
              <a:prstGeom prst="rect">
                <a:avLst/>
              </a:prstGeom>
              <a:solidFill>
                <a:srgbClr val="C395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이등변 삼각형 5">
                <a:extLst>
                  <a:ext uri="{FF2B5EF4-FFF2-40B4-BE49-F238E27FC236}">
                    <a16:creationId xmlns:a16="http://schemas.microsoft.com/office/drawing/2014/main" id="{2248082A-ECE8-48C3-826E-FC7F80C5E961}"/>
                  </a:ext>
                </a:extLst>
              </p:cNvPr>
              <p:cNvSpPr/>
              <p:nvPr/>
            </p:nvSpPr>
            <p:spPr>
              <a:xfrm>
                <a:off x="1460240" y="601825"/>
                <a:ext cx="1268964" cy="1306285"/>
              </a:xfrm>
              <a:prstGeom prst="triangle">
                <a:avLst/>
              </a:prstGeom>
              <a:solidFill>
                <a:srgbClr val="C395C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91201EBC-2333-47DA-ABDE-D095C289B511}"/>
                </a:ext>
              </a:extLst>
            </p:cNvPr>
            <p:cNvCxnSpPr>
              <a:cxnSpLocks/>
            </p:cNvCxnSpPr>
            <p:nvPr/>
          </p:nvCxnSpPr>
          <p:spPr>
            <a:xfrm>
              <a:off x="753988" y="4300385"/>
              <a:ext cx="575371" cy="0"/>
            </a:xfrm>
            <a:prstGeom prst="straightConnector1">
              <a:avLst/>
            </a:prstGeom>
            <a:ln w="38100">
              <a:solidFill>
                <a:srgbClr val="FF0909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29F7AFB-9B44-4A18-9912-EFAB4CBF5E6B}"/>
                </a:ext>
              </a:extLst>
            </p:cNvPr>
            <p:cNvSpPr txBox="1"/>
            <p:nvPr/>
          </p:nvSpPr>
          <p:spPr>
            <a:xfrm>
              <a:off x="886496" y="3876307"/>
              <a:ext cx="27197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667FB28-F01D-4829-BA8B-C61A3D332546}"/>
              </a:ext>
            </a:extLst>
          </p:cNvPr>
          <p:cNvCxnSpPr>
            <a:stCxn id="6" idx="2"/>
          </p:cNvCxnSpPr>
          <p:nvPr/>
        </p:nvCxnSpPr>
        <p:spPr>
          <a:xfrm>
            <a:off x="510251" y="2829165"/>
            <a:ext cx="0" cy="351565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3954982-BF74-450C-9113-24A30E6386DF}"/>
              </a:ext>
            </a:extLst>
          </p:cNvPr>
          <p:cNvSpPr txBox="1"/>
          <p:nvPr/>
        </p:nvSpPr>
        <p:spPr>
          <a:xfrm>
            <a:off x="246675" y="4217659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y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E0629E-8245-4DDB-951F-9F9B3DDC9853}"/>
              </a:ext>
            </a:extLst>
          </p:cNvPr>
          <p:cNvCxnSpPr/>
          <p:nvPr/>
        </p:nvCxnSpPr>
        <p:spPr>
          <a:xfrm flipV="1">
            <a:off x="1329359" y="5495731"/>
            <a:ext cx="368812" cy="849086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9E7185B-115C-40D5-80D2-FA7C9792733D}"/>
              </a:ext>
            </a:extLst>
          </p:cNvPr>
          <p:cNvSpPr txBox="1"/>
          <p:nvPr/>
        </p:nvSpPr>
        <p:spPr>
          <a:xfrm>
            <a:off x="1491582" y="5819587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z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B76E628-0CAE-4AF0-93FF-764F33985755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1E4AAD1-A53B-4DAC-8B1A-7D06B33E4473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77A0E9FE-D2AC-412B-8D5A-B5DBD1AE6DFF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24B6F0BE-C761-447F-9860-76283850B164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D85863-DA98-48B9-89E8-802485A2A516}"/>
              </a:ext>
            </a:extLst>
          </p:cNvPr>
          <p:cNvSpPr txBox="1"/>
          <p:nvPr/>
        </p:nvSpPr>
        <p:spPr>
          <a:xfrm>
            <a:off x="740088" y="83770"/>
            <a:ext cx="15969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충돌 처리</a:t>
            </a:r>
            <a:endParaRPr lang="en-US" altLang="ko-KR" sz="2000" b="1" dirty="0"/>
          </a:p>
          <a:p>
            <a:r>
              <a:rPr lang="ko-KR" altLang="en-US" dirty="0"/>
              <a:t>장애물 </a:t>
            </a:r>
            <a:r>
              <a:rPr lang="en-US" altLang="ko-KR" dirty="0"/>
              <a:t>- </a:t>
            </a:r>
            <a:r>
              <a:rPr lang="ko-KR" altLang="en-US" dirty="0"/>
              <a:t>나무</a:t>
            </a:r>
          </a:p>
        </p:txBody>
      </p:sp>
    </p:spTree>
    <p:extLst>
      <p:ext uri="{BB962C8B-B14F-4D97-AF65-F5344CB8AC3E}">
        <p14:creationId xmlns:p14="http://schemas.microsoft.com/office/powerpoint/2010/main" val="402263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74A4006-0A80-4338-8DBE-5278E6D85094}"/>
              </a:ext>
            </a:extLst>
          </p:cNvPr>
          <p:cNvSpPr/>
          <p:nvPr/>
        </p:nvSpPr>
        <p:spPr>
          <a:xfrm>
            <a:off x="640885" y="3730345"/>
            <a:ext cx="2671488" cy="244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C20BC-BE0E-4BE1-80F9-3402F9C69E73}"/>
              </a:ext>
            </a:extLst>
          </p:cNvPr>
          <p:cNvSpPr txBox="1"/>
          <p:nvPr/>
        </p:nvSpPr>
        <p:spPr>
          <a:xfrm>
            <a:off x="4060553" y="2690864"/>
            <a:ext cx="788263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값이 항상 포함되므로 무시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막대기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+ 0.2 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막대기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0.2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막대기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충돌 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visible = false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바꿔 사라지도록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8A5D46E-FF4C-4F99-B530-99ED17B22028}"/>
              </a:ext>
            </a:extLst>
          </p:cNvPr>
          <p:cNvCxnSpPr>
            <a:cxnSpLocks/>
          </p:cNvCxnSpPr>
          <p:nvPr/>
        </p:nvCxnSpPr>
        <p:spPr>
          <a:xfrm>
            <a:off x="640885" y="3637988"/>
            <a:ext cx="267148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9E219C-CC48-4C41-A820-9013A764F644}"/>
              </a:ext>
            </a:extLst>
          </p:cNvPr>
          <p:cNvSpPr txBox="1"/>
          <p:nvPr/>
        </p:nvSpPr>
        <p:spPr>
          <a:xfrm>
            <a:off x="1823547" y="3244334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AC8CC9-E1C8-4812-973E-BEB380E4566A}"/>
              </a:ext>
            </a:extLst>
          </p:cNvPr>
          <p:cNvCxnSpPr>
            <a:cxnSpLocks/>
          </p:cNvCxnSpPr>
          <p:nvPr/>
        </p:nvCxnSpPr>
        <p:spPr>
          <a:xfrm>
            <a:off x="558378" y="3730345"/>
            <a:ext cx="0" cy="244495"/>
          </a:xfrm>
          <a:prstGeom prst="straightConnector1">
            <a:avLst/>
          </a:prstGeom>
          <a:ln w="2857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8E428B-4BB7-4E5B-A3BB-801B03DB8D30}"/>
              </a:ext>
            </a:extLst>
          </p:cNvPr>
          <p:cNvSpPr txBox="1"/>
          <p:nvPr/>
        </p:nvSpPr>
        <p:spPr>
          <a:xfrm>
            <a:off x="237742" y="3637988"/>
            <a:ext cx="382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y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429AAAB-058A-4800-B70E-99F448090111}"/>
              </a:ext>
            </a:extLst>
          </p:cNvPr>
          <p:cNvCxnSpPr>
            <a:cxnSpLocks/>
          </p:cNvCxnSpPr>
          <p:nvPr/>
        </p:nvCxnSpPr>
        <p:spPr>
          <a:xfrm flipH="1">
            <a:off x="3312373" y="3475144"/>
            <a:ext cx="305802" cy="510401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125F02-A4EB-422A-BDA9-6A3F28AA81A9}"/>
              </a:ext>
            </a:extLst>
          </p:cNvPr>
          <p:cNvSpPr txBox="1"/>
          <p:nvPr/>
        </p:nvSpPr>
        <p:spPr>
          <a:xfrm>
            <a:off x="3455949" y="3605508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z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9E64AF-CC57-439E-88B2-E54FD91ADF36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B6FBD06-D8A4-464B-88FC-A127BDC554C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B4CC8C65-A4CD-4A3D-A14A-97D69EDDA8B2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76E509FD-DC94-4630-9BA7-06D05E5CA14B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8965302-7309-438B-91F3-64ECA5A15B74}"/>
              </a:ext>
            </a:extLst>
          </p:cNvPr>
          <p:cNvSpPr txBox="1"/>
          <p:nvPr/>
        </p:nvSpPr>
        <p:spPr>
          <a:xfrm>
            <a:off x="740088" y="83770"/>
            <a:ext cx="18277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충돌 처리</a:t>
            </a:r>
            <a:endParaRPr lang="en-US" altLang="ko-KR" sz="2000" b="1" dirty="0"/>
          </a:p>
          <a:p>
            <a:r>
              <a:rPr lang="ko-KR" altLang="en-US" dirty="0"/>
              <a:t>장애물 </a:t>
            </a:r>
            <a:r>
              <a:rPr lang="en-US" altLang="ko-KR" dirty="0"/>
              <a:t>- </a:t>
            </a:r>
            <a:r>
              <a:rPr lang="ko-KR" altLang="en-US" dirty="0"/>
              <a:t>막대기</a:t>
            </a:r>
          </a:p>
        </p:txBody>
      </p:sp>
    </p:spTree>
    <p:extLst>
      <p:ext uri="{BB962C8B-B14F-4D97-AF65-F5344CB8AC3E}">
        <p14:creationId xmlns:p14="http://schemas.microsoft.com/office/powerpoint/2010/main" val="63484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5C20BC-BE0E-4BE1-80F9-3402F9C69E73}"/>
              </a:ext>
            </a:extLst>
          </p:cNvPr>
          <p:cNvSpPr txBox="1"/>
          <p:nvPr/>
        </p:nvSpPr>
        <p:spPr>
          <a:xfrm>
            <a:off x="4141413" y="2569566"/>
            <a:ext cx="7276145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호박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0.5&lt;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호박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+ 0.5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호박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– 0.5 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호박 중심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+ 0.5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&gt;=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호박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z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→ 충돌 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visible = false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바꿔 사라지도록 함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6" name="Picture 2" descr="할로윈 호박">
            <a:extLst>
              <a:ext uri="{FF2B5EF4-FFF2-40B4-BE49-F238E27FC236}">
                <a16:creationId xmlns:a16="http://schemas.microsoft.com/office/drawing/2014/main" id="{C81CA28F-A78A-4B47-880C-EAAE4A397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0" t="-2168" r="16072" b="17245"/>
          <a:stretch/>
        </p:blipFill>
        <p:spPr bwMode="auto">
          <a:xfrm>
            <a:off x="625151" y="1952149"/>
            <a:ext cx="3029602" cy="295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FEF565C-9C5F-4C6A-9671-B5F6F6532DCB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9CC1B9-11DD-481C-B600-3BF46AA01D27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82A2EA6B-462A-4D5D-BA39-B05AFD9C5040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CCBDBD8A-EBD5-4E2E-B977-B58820B10BD8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476279-2E19-4299-BCC5-456B8E55C1FD}"/>
              </a:ext>
            </a:extLst>
          </p:cNvPr>
          <p:cNvSpPr txBox="1"/>
          <p:nvPr/>
        </p:nvSpPr>
        <p:spPr>
          <a:xfrm>
            <a:off x="740088" y="83770"/>
            <a:ext cx="159691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충돌 처리</a:t>
            </a:r>
            <a:endParaRPr lang="en-US" altLang="ko-KR" sz="2000" b="1" dirty="0"/>
          </a:p>
          <a:p>
            <a:r>
              <a:rPr lang="ko-KR" altLang="en-US" dirty="0"/>
              <a:t>장애물 </a:t>
            </a:r>
            <a:r>
              <a:rPr lang="en-US" altLang="ko-KR" dirty="0"/>
              <a:t>- </a:t>
            </a:r>
            <a:r>
              <a:rPr lang="ko-KR" altLang="en-US" dirty="0"/>
              <a:t>호박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3A35604-1DB9-4308-8F20-10191295AD34}"/>
              </a:ext>
            </a:extLst>
          </p:cNvPr>
          <p:cNvCxnSpPr>
            <a:cxnSpLocks/>
          </p:cNvCxnSpPr>
          <p:nvPr/>
        </p:nvCxnSpPr>
        <p:spPr>
          <a:xfrm flipV="1">
            <a:off x="2741545" y="4142790"/>
            <a:ext cx="913208" cy="716789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CB1F6D3-B71B-441A-BF4E-66E9A5303670}"/>
              </a:ext>
            </a:extLst>
          </p:cNvPr>
          <p:cNvSpPr txBox="1"/>
          <p:nvPr/>
        </p:nvSpPr>
        <p:spPr>
          <a:xfrm>
            <a:off x="3262215" y="4438439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50"/>
                </a:solidFill>
              </a:rPr>
              <a:t>z</a:t>
            </a:r>
            <a:endParaRPr lang="ko-KR" altLang="en-US" b="1" dirty="0">
              <a:solidFill>
                <a:srgbClr val="00B05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E1CC375-0A67-4827-96A4-C9846C888270}"/>
              </a:ext>
            </a:extLst>
          </p:cNvPr>
          <p:cNvCxnSpPr>
            <a:cxnSpLocks/>
          </p:cNvCxnSpPr>
          <p:nvPr/>
        </p:nvCxnSpPr>
        <p:spPr>
          <a:xfrm>
            <a:off x="884725" y="2006597"/>
            <a:ext cx="267148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B4B3FD4-B152-4EFF-86B2-1ABD8537F400}"/>
              </a:ext>
            </a:extLst>
          </p:cNvPr>
          <p:cNvSpPr txBox="1"/>
          <p:nvPr/>
        </p:nvSpPr>
        <p:spPr>
          <a:xfrm>
            <a:off x="2067387" y="1612943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5DE8C43-59D4-42BB-B7C2-E5BDDB09EFBA}"/>
              </a:ext>
            </a:extLst>
          </p:cNvPr>
          <p:cNvCxnSpPr>
            <a:cxnSpLocks/>
          </p:cNvCxnSpPr>
          <p:nvPr/>
        </p:nvCxnSpPr>
        <p:spPr>
          <a:xfrm>
            <a:off x="672859" y="2733040"/>
            <a:ext cx="0" cy="1952811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87E69BA-AB2A-4168-BA22-4CB0A15905DF}"/>
              </a:ext>
            </a:extLst>
          </p:cNvPr>
          <p:cNvSpPr txBox="1"/>
          <p:nvPr/>
        </p:nvSpPr>
        <p:spPr>
          <a:xfrm>
            <a:off x="368643" y="3370769"/>
            <a:ext cx="382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y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2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B48C74EC-1E2C-4D10-90A0-50FE327FDC4F}"/>
              </a:ext>
            </a:extLst>
          </p:cNvPr>
          <p:cNvSpPr/>
          <p:nvPr/>
        </p:nvSpPr>
        <p:spPr>
          <a:xfrm rot="21292051" flipV="1">
            <a:off x="462828" y="2250701"/>
            <a:ext cx="5485270" cy="1699403"/>
          </a:xfrm>
          <a:custGeom>
            <a:avLst/>
            <a:gdLst>
              <a:gd name="connsiteX0" fmla="*/ 0 w 5443271"/>
              <a:gd name="connsiteY0" fmla="*/ 543464 h 1699403"/>
              <a:gd name="connsiteX1" fmla="*/ 198407 w 5443271"/>
              <a:gd name="connsiteY1" fmla="*/ 819509 h 1699403"/>
              <a:gd name="connsiteX2" fmla="*/ 353683 w 5443271"/>
              <a:gd name="connsiteY2" fmla="*/ 948905 h 1699403"/>
              <a:gd name="connsiteX3" fmla="*/ 431321 w 5443271"/>
              <a:gd name="connsiteY3" fmla="*/ 1035170 h 1699403"/>
              <a:gd name="connsiteX4" fmla="*/ 638355 w 5443271"/>
              <a:gd name="connsiteY4" fmla="*/ 1164566 h 1699403"/>
              <a:gd name="connsiteX5" fmla="*/ 750498 w 5443271"/>
              <a:gd name="connsiteY5" fmla="*/ 1259456 h 1699403"/>
              <a:gd name="connsiteX6" fmla="*/ 1104181 w 5443271"/>
              <a:gd name="connsiteY6" fmla="*/ 1457864 h 1699403"/>
              <a:gd name="connsiteX7" fmla="*/ 1207698 w 5443271"/>
              <a:gd name="connsiteY7" fmla="*/ 1518249 h 1699403"/>
              <a:gd name="connsiteX8" fmla="*/ 1449238 w 5443271"/>
              <a:gd name="connsiteY8" fmla="*/ 1587260 h 1699403"/>
              <a:gd name="connsiteX9" fmla="*/ 1699404 w 5443271"/>
              <a:gd name="connsiteY9" fmla="*/ 1664898 h 1699403"/>
              <a:gd name="connsiteX10" fmla="*/ 2009955 w 5443271"/>
              <a:gd name="connsiteY10" fmla="*/ 1699403 h 1699403"/>
              <a:gd name="connsiteX11" fmla="*/ 2441275 w 5443271"/>
              <a:gd name="connsiteY11" fmla="*/ 1682151 h 1699403"/>
              <a:gd name="connsiteX12" fmla="*/ 2579298 w 5443271"/>
              <a:gd name="connsiteY12" fmla="*/ 1673524 h 1699403"/>
              <a:gd name="connsiteX13" fmla="*/ 3200400 w 5443271"/>
              <a:gd name="connsiteY13" fmla="*/ 1613139 h 1699403"/>
              <a:gd name="connsiteX14" fmla="*/ 3424687 w 5443271"/>
              <a:gd name="connsiteY14" fmla="*/ 1578634 h 1699403"/>
              <a:gd name="connsiteX15" fmla="*/ 3648974 w 5443271"/>
              <a:gd name="connsiteY15" fmla="*/ 1500996 h 1699403"/>
              <a:gd name="connsiteX16" fmla="*/ 3795623 w 5443271"/>
              <a:gd name="connsiteY16" fmla="*/ 1457864 h 1699403"/>
              <a:gd name="connsiteX17" fmla="*/ 3925019 w 5443271"/>
              <a:gd name="connsiteY17" fmla="*/ 1414732 h 1699403"/>
              <a:gd name="connsiteX18" fmla="*/ 4114800 w 5443271"/>
              <a:gd name="connsiteY18" fmla="*/ 1319841 h 1699403"/>
              <a:gd name="connsiteX19" fmla="*/ 4192438 w 5443271"/>
              <a:gd name="connsiteY19" fmla="*/ 1276709 h 1699403"/>
              <a:gd name="connsiteX20" fmla="*/ 4520241 w 5443271"/>
              <a:gd name="connsiteY20" fmla="*/ 1104181 h 1699403"/>
              <a:gd name="connsiteX21" fmla="*/ 4658264 w 5443271"/>
              <a:gd name="connsiteY21" fmla="*/ 1009290 h 1699403"/>
              <a:gd name="connsiteX22" fmla="*/ 4701396 w 5443271"/>
              <a:gd name="connsiteY22" fmla="*/ 966158 h 1699403"/>
              <a:gd name="connsiteX23" fmla="*/ 4787660 w 5443271"/>
              <a:gd name="connsiteY23" fmla="*/ 862641 h 1699403"/>
              <a:gd name="connsiteX24" fmla="*/ 4839419 w 5443271"/>
              <a:gd name="connsiteY24" fmla="*/ 845388 h 1699403"/>
              <a:gd name="connsiteX25" fmla="*/ 4917057 w 5443271"/>
              <a:gd name="connsiteY25" fmla="*/ 767751 h 1699403"/>
              <a:gd name="connsiteX26" fmla="*/ 4977441 w 5443271"/>
              <a:gd name="connsiteY26" fmla="*/ 664234 h 1699403"/>
              <a:gd name="connsiteX27" fmla="*/ 5037826 w 5443271"/>
              <a:gd name="connsiteY27" fmla="*/ 603849 h 1699403"/>
              <a:gd name="connsiteX28" fmla="*/ 5089585 w 5443271"/>
              <a:gd name="connsiteY28" fmla="*/ 534837 h 1699403"/>
              <a:gd name="connsiteX29" fmla="*/ 5149970 w 5443271"/>
              <a:gd name="connsiteY29" fmla="*/ 483079 h 1699403"/>
              <a:gd name="connsiteX30" fmla="*/ 5227607 w 5443271"/>
              <a:gd name="connsiteY30" fmla="*/ 370936 h 1699403"/>
              <a:gd name="connsiteX31" fmla="*/ 5270740 w 5443271"/>
              <a:gd name="connsiteY31" fmla="*/ 301924 h 1699403"/>
              <a:gd name="connsiteX32" fmla="*/ 5322498 w 5443271"/>
              <a:gd name="connsiteY32" fmla="*/ 276045 h 1699403"/>
              <a:gd name="connsiteX33" fmla="*/ 5357004 w 5443271"/>
              <a:gd name="connsiteY33" fmla="*/ 198407 h 1699403"/>
              <a:gd name="connsiteX34" fmla="*/ 5365630 w 5443271"/>
              <a:gd name="connsiteY34" fmla="*/ 172528 h 1699403"/>
              <a:gd name="connsiteX35" fmla="*/ 5382883 w 5443271"/>
              <a:gd name="connsiteY35" fmla="*/ 138022 h 1699403"/>
              <a:gd name="connsiteX36" fmla="*/ 5426015 w 5443271"/>
              <a:gd name="connsiteY36" fmla="*/ 77637 h 1699403"/>
              <a:gd name="connsiteX37" fmla="*/ 5443268 w 5443271"/>
              <a:gd name="connsiteY37" fmla="*/ 0 h 169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43271" h="1699403">
                <a:moveTo>
                  <a:pt x="0" y="543464"/>
                </a:moveTo>
                <a:cubicBezTo>
                  <a:pt x="54858" y="634894"/>
                  <a:pt x="135357" y="772222"/>
                  <a:pt x="198407" y="819509"/>
                </a:cubicBezTo>
                <a:cubicBezTo>
                  <a:pt x="266362" y="870475"/>
                  <a:pt x="289103" y="884325"/>
                  <a:pt x="353683" y="948905"/>
                </a:cubicBezTo>
                <a:cubicBezTo>
                  <a:pt x="381038" y="976260"/>
                  <a:pt x="402566" y="1009291"/>
                  <a:pt x="431321" y="1035170"/>
                </a:cubicBezTo>
                <a:cubicBezTo>
                  <a:pt x="553095" y="1144767"/>
                  <a:pt x="499864" y="1068688"/>
                  <a:pt x="638355" y="1164566"/>
                </a:cubicBezTo>
                <a:cubicBezTo>
                  <a:pt x="678616" y="1192439"/>
                  <a:pt x="710061" y="1231840"/>
                  <a:pt x="750498" y="1259456"/>
                </a:cubicBezTo>
                <a:cubicBezTo>
                  <a:pt x="1060773" y="1471350"/>
                  <a:pt x="891855" y="1347454"/>
                  <a:pt x="1104181" y="1457864"/>
                </a:cubicBezTo>
                <a:cubicBezTo>
                  <a:pt x="1139623" y="1476294"/>
                  <a:pt x="1171383" y="1501605"/>
                  <a:pt x="1207698" y="1518249"/>
                </a:cubicBezTo>
                <a:cubicBezTo>
                  <a:pt x="1277152" y="1550082"/>
                  <a:pt x="1379002" y="1566970"/>
                  <a:pt x="1449238" y="1587260"/>
                </a:cubicBezTo>
                <a:cubicBezTo>
                  <a:pt x="1533120" y="1611493"/>
                  <a:pt x="1612690" y="1654696"/>
                  <a:pt x="1699404" y="1664898"/>
                </a:cubicBezTo>
                <a:cubicBezTo>
                  <a:pt x="1900613" y="1688570"/>
                  <a:pt x="1797103" y="1676999"/>
                  <a:pt x="2009955" y="1699403"/>
                </a:cubicBezTo>
                <a:lnTo>
                  <a:pt x="2441275" y="1682151"/>
                </a:lnTo>
                <a:cubicBezTo>
                  <a:pt x="2487325" y="1680058"/>
                  <a:pt x="2533482" y="1678615"/>
                  <a:pt x="2579298" y="1673524"/>
                </a:cubicBezTo>
                <a:cubicBezTo>
                  <a:pt x="3170515" y="1607833"/>
                  <a:pt x="2649291" y="1645558"/>
                  <a:pt x="3200400" y="1613139"/>
                </a:cubicBezTo>
                <a:cubicBezTo>
                  <a:pt x="3229768" y="1608944"/>
                  <a:pt x="3389475" y="1587085"/>
                  <a:pt x="3424687" y="1578634"/>
                </a:cubicBezTo>
                <a:cubicBezTo>
                  <a:pt x="3545763" y="1549575"/>
                  <a:pt x="3530378" y="1540528"/>
                  <a:pt x="3648974" y="1500996"/>
                </a:cubicBezTo>
                <a:cubicBezTo>
                  <a:pt x="3697313" y="1484883"/>
                  <a:pt x="3746989" y="1473062"/>
                  <a:pt x="3795623" y="1457864"/>
                </a:cubicBezTo>
                <a:cubicBezTo>
                  <a:pt x="3839019" y="1444303"/>
                  <a:pt x="3881887" y="1429109"/>
                  <a:pt x="3925019" y="1414732"/>
                </a:cubicBezTo>
                <a:cubicBezTo>
                  <a:pt x="4087405" y="1301062"/>
                  <a:pt x="3929981" y="1399049"/>
                  <a:pt x="4114800" y="1319841"/>
                </a:cubicBezTo>
                <a:cubicBezTo>
                  <a:pt x="4142011" y="1308179"/>
                  <a:pt x="4165959" y="1289949"/>
                  <a:pt x="4192438" y="1276709"/>
                </a:cubicBezTo>
                <a:cubicBezTo>
                  <a:pt x="4333727" y="1206065"/>
                  <a:pt x="4398307" y="1188011"/>
                  <a:pt x="4520241" y="1104181"/>
                </a:cubicBezTo>
                <a:cubicBezTo>
                  <a:pt x="4566249" y="1072551"/>
                  <a:pt x="4618785" y="1048769"/>
                  <a:pt x="4658264" y="1009290"/>
                </a:cubicBezTo>
                <a:cubicBezTo>
                  <a:pt x="4672641" y="994913"/>
                  <a:pt x="4688379" y="981778"/>
                  <a:pt x="4701396" y="966158"/>
                </a:cubicBezTo>
                <a:cubicBezTo>
                  <a:pt x="4728263" y="933917"/>
                  <a:pt x="4750121" y="886529"/>
                  <a:pt x="4787660" y="862641"/>
                </a:cubicBezTo>
                <a:cubicBezTo>
                  <a:pt x="4803003" y="852877"/>
                  <a:pt x="4822166" y="851139"/>
                  <a:pt x="4839419" y="845388"/>
                </a:cubicBezTo>
                <a:cubicBezTo>
                  <a:pt x="4865298" y="819509"/>
                  <a:pt x="4898616" y="799364"/>
                  <a:pt x="4917057" y="767751"/>
                </a:cubicBezTo>
                <a:cubicBezTo>
                  <a:pt x="4937185" y="733245"/>
                  <a:pt x="4949194" y="692481"/>
                  <a:pt x="4977441" y="664234"/>
                </a:cubicBezTo>
                <a:cubicBezTo>
                  <a:pt x="4997569" y="644106"/>
                  <a:pt x="5019183" y="625360"/>
                  <a:pt x="5037826" y="603849"/>
                </a:cubicBezTo>
                <a:cubicBezTo>
                  <a:pt x="5056659" y="582119"/>
                  <a:pt x="5070019" y="555908"/>
                  <a:pt x="5089585" y="534837"/>
                </a:cubicBezTo>
                <a:cubicBezTo>
                  <a:pt x="5107624" y="515410"/>
                  <a:pt x="5132894" y="503357"/>
                  <a:pt x="5149970" y="483079"/>
                </a:cubicBezTo>
                <a:cubicBezTo>
                  <a:pt x="5179256" y="448302"/>
                  <a:pt x="5203510" y="409490"/>
                  <a:pt x="5227607" y="370936"/>
                </a:cubicBezTo>
                <a:cubicBezTo>
                  <a:pt x="5241985" y="347932"/>
                  <a:pt x="5251558" y="321106"/>
                  <a:pt x="5270740" y="301924"/>
                </a:cubicBezTo>
                <a:cubicBezTo>
                  <a:pt x="5284379" y="288285"/>
                  <a:pt x="5305245" y="284671"/>
                  <a:pt x="5322498" y="276045"/>
                </a:cubicBezTo>
                <a:cubicBezTo>
                  <a:pt x="5339222" y="175697"/>
                  <a:pt x="5314507" y="262153"/>
                  <a:pt x="5357004" y="198407"/>
                </a:cubicBezTo>
                <a:cubicBezTo>
                  <a:pt x="5362048" y="190841"/>
                  <a:pt x="5362048" y="180886"/>
                  <a:pt x="5365630" y="172528"/>
                </a:cubicBezTo>
                <a:cubicBezTo>
                  <a:pt x="5370696" y="160708"/>
                  <a:pt x="5376503" y="149187"/>
                  <a:pt x="5382883" y="138022"/>
                </a:cubicBezTo>
                <a:cubicBezTo>
                  <a:pt x="5392972" y="120366"/>
                  <a:pt x="5414910" y="92444"/>
                  <a:pt x="5426015" y="77637"/>
                </a:cubicBezTo>
                <a:cubicBezTo>
                  <a:pt x="5443965" y="5837"/>
                  <a:pt x="5443268" y="32338"/>
                  <a:pt x="544326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12105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충돌처리</a:t>
            </a:r>
            <a:endParaRPr lang="en-US" altLang="ko-KR" sz="2000" b="1" dirty="0"/>
          </a:p>
          <a:p>
            <a:r>
              <a:rPr lang="ko-KR" altLang="en-US" dirty="0"/>
              <a:t>동전</a:t>
            </a:r>
          </a:p>
        </p:txBody>
      </p:sp>
      <p:pic>
        <p:nvPicPr>
          <p:cNvPr id="1026" name="Picture 2" descr="금화 슈퍼 마리오 자산 3D 모델 - TurboSquid 1375053">
            <a:extLst>
              <a:ext uri="{FF2B5EF4-FFF2-40B4-BE49-F238E27FC236}">
                <a16:creationId xmlns:a16="http://schemas.microsoft.com/office/drawing/2014/main" id="{F712900D-AC02-4A96-A38F-FF075B69A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6" t="9925" r="15987" b="10528"/>
          <a:stretch/>
        </p:blipFill>
        <p:spPr bwMode="auto">
          <a:xfrm>
            <a:off x="813789" y="1019671"/>
            <a:ext cx="4783350" cy="557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EBBA778-CC43-45F1-BB7E-863554C71E0E}"/>
              </a:ext>
            </a:extLst>
          </p:cNvPr>
          <p:cNvSpPr/>
          <p:nvPr/>
        </p:nvSpPr>
        <p:spPr>
          <a:xfrm>
            <a:off x="438165" y="1099802"/>
            <a:ext cx="5534597" cy="5534597"/>
          </a:xfrm>
          <a:prstGeom prst="ellipse">
            <a:avLst/>
          </a:prstGeom>
          <a:solidFill>
            <a:srgbClr val="4472C4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AB599DA-CD61-4BAD-8778-F471AAFC66C2}"/>
              </a:ext>
            </a:extLst>
          </p:cNvPr>
          <p:cNvCxnSpPr>
            <a:cxnSpLocks/>
            <a:endCxn id="1030" idx="18"/>
          </p:cNvCxnSpPr>
          <p:nvPr/>
        </p:nvCxnSpPr>
        <p:spPr>
          <a:xfrm>
            <a:off x="3368649" y="3845800"/>
            <a:ext cx="1193041" cy="962033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96CC7D9-3B9A-45FD-9BD1-37976C4F1D94}"/>
              </a:ext>
            </a:extLst>
          </p:cNvPr>
          <p:cNvCxnSpPr>
            <a:cxnSpLocks/>
          </p:cNvCxnSpPr>
          <p:nvPr/>
        </p:nvCxnSpPr>
        <p:spPr>
          <a:xfrm flipV="1">
            <a:off x="1124343" y="3295291"/>
            <a:ext cx="4541808" cy="1144439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59249E9-E68D-43B1-8523-BE2E9DA5C2FA}"/>
              </a:ext>
            </a:extLst>
          </p:cNvPr>
          <p:cNvCxnSpPr>
            <a:cxnSpLocks/>
          </p:cNvCxnSpPr>
          <p:nvPr/>
        </p:nvCxnSpPr>
        <p:spPr>
          <a:xfrm flipH="1" flipV="1">
            <a:off x="3368649" y="1019671"/>
            <a:ext cx="1" cy="5577048"/>
          </a:xfrm>
          <a:prstGeom prst="straightConnector1">
            <a:avLst/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자유형: 도형 1029">
            <a:extLst>
              <a:ext uri="{FF2B5EF4-FFF2-40B4-BE49-F238E27FC236}">
                <a16:creationId xmlns:a16="http://schemas.microsoft.com/office/drawing/2014/main" id="{FD81F46A-63C5-4026-B509-D3C05C3459CA}"/>
              </a:ext>
            </a:extLst>
          </p:cNvPr>
          <p:cNvSpPr/>
          <p:nvPr/>
        </p:nvSpPr>
        <p:spPr>
          <a:xfrm rot="307949">
            <a:off x="462828" y="3364284"/>
            <a:ext cx="5485270" cy="1699403"/>
          </a:xfrm>
          <a:custGeom>
            <a:avLst/>
            <a:gdLst>
              <a:gd name="connsiteX0" fmla="*/ 0 w 5443271"/>
              <a:gd name="connsiteY0" fmla="*/ 543464 h 1699403"/>
              <a:gd name="connsiteX1" fmla="*/ 198407 w 5443271"/>
              <a:gd name="connsiteY1" fmla="*/ 819509 h 1699403"/>
              <a:gd name="connsiteX2" fmla="*/ 353683 w 5443271"/>
              <a:gd name="connsiteY2" fmla="*/ 948905 h 1699403"/>
              <a:gd name="connsiteX3" fmla="*/ 431321 w 5443271"/>
              <a:gd name="connsiteY3" fmla="*/ 1035170 h 1699403"/>
              <a:gd name="connsiteX4" fmla="*/ 638355 w 5443271"/>
              <a:gd name="connsiteY4" fmla="*/ 1164566 h 1699403"/>
              <a:gd name="connsiteX5" fmla="*/ 750498 w 5443271"/>
              <a:gd name="connsiteY5" fmla="*/ 1259456 h 1699403"/>
              <a:gd name="connsiteX6" fmla="*/ 1104181 w 5443271"/>
              <a:gd name="connsiteY6" fmla="*/ 1457864 h 1699403"/>
              <a:gd name="connsiteX7" fmla="*/ 1207698 w 5443271"/>
              <a:gd name="connsiteY7" fmla="*/ 1518249 h 1699403"/>
              <a:gd name="connsiteX8" fmla="*/ 1449238 w 5443271"/>
              <a:gd name="connsiteY8" fmla="*/ 1587260 h 1699403"/>
              <a:gd name="connsiteX9" fmla="*/ 1699404 w 5443271"/>
              <a:gd name="connsiteY9" fmla="*/ 1664898 h 1699403"/>
              <a:gd name="connsiteX10" fmla="*/ 2009955 w 5443271"/>
              <a:gd name="connsiteY10" fmla="*/ 1699403 h 1699403"/>
              <a:gd name="connsiteX11" fmla="*/ 2441275 w 5443271"/>
              <a:gd name="connsiteY11" fmla="*/ 1682151 h 1699403"/>
              <a:gd name="connsiteX12" fmla="*/ 2579298 w 5443271"/>
              <a:gd name="connsiteY12" fmla="*/ 1673524 h 1699403"/>
              <a:gd name="connsiteX13" fmla="*/ 3200400 w 5443271"/>
              <a:gd name="connsiteY13" fmla="*/ 1613139 h 1699403"/>
              <a:gd name="connsiteX14" fmla="*/ 3424687 w 5443271"/>
              <a:gd name="connsiteY14" fmla="*/ 1578634 h 1699403"/>
              <a:gd name="connsiteX15" fmla="*/ 3648974 w 5443271"/>
              <a:gd name="connsiteY15" fmla="*/ 1500996 h 1699403"/>
              <a:gd name="connsiteX16" fmla="*/ 3795623 w 5443271"/>
              <a:gd name="connsiteY16" fmla="*/ 1457864 h 1699403"/>
              <a:gd name="connsiteX17" fmla="*/ 3925019 w 5443271"/>
              <a:gd name="connsiteY17" fmla="*/ 1414732 h 1699403"/>
              <a:gd name="connsiteX18" fmla="*/ 4114800 w 5443271"/>
              <a:gd name="connsiteY18" fmla="*/ 1319841 h 1699403"/>
              <a:gd name="connsiteX19" fmla="*/ 4192438 w 5443271"/>
              <a:gd name="connsiteY19" fmla="*/ 1276709 h 1699403"/>
              <a:gd name="connsiteX20" fmla="*/ 4520241 w 5443271"/>
              <a:gd name="connsiteY20" fmla="*/ 1104181 h 1699403"/>
              <a:gd name="connsiteX21" fmla="*/ 4658264 w 5443271"/>
              <a:gd name="connsiteY21" fmla="*/ 1009290 h 1699403"/>
              <a:gd name="connsiteX22" fmla="*/ 4701396 w 5443271"/>
              <a:gd name="connsiteY22" fmla="*/ 966158 h 1699403"/>
              <a:gd name="connsiteX23" fmla="*/ 4787660 w 5443271"/>
              <a:gd name="connsiteY23" fmla="*/ 862641 h 1699403"/>
              <a:gd name="connsiteX24" fmla="*/ 4839419 w 5443271"/>
              <a:gd name="connsiteY24" fmla="*/ 845388 h 1699403"/>
              <a:gd name="connsiteX25" fmla="*/ 4917057 w 5443271"/>
              <a:gd name="connsiteY25" fmla="*/ 767751 h 1699403"/>
              <a:gd name="connsiteX26" fmla="*/ 4977441 w 5443271"/>
              <a:gd name="connsiteY26" fmla="*/ 664234 h 1699403"/>
              <a:gd name="connsiteX27" fmla="*/ 5037826 w 5443271"/>
              <a:gd name="connsiteY27" fmla="*/ 603849 h 1699403"/>
              <a:gd name="connsiteX28" fmla="*/ 5089585 w 5443271"/>
              <a:gd name="connsiteY28" fmla="*/ 534837 h 1699403"/>
              <a:gd name="connsiteX29" fmla="*/ 5149970 w 5443271"/>
              <a:gd name="connsiteY29" fmla="*/ 483079 h 1699403"/>
              <a:gd name="connsiteX30" fmla="*/ 5227607 w 5443271"/>
              <a:gd name="connsiteY30" fmla="*/ 370936 h 1699403"/>
              <a:gd name="connsiteX31" fmla="*/ 5270740 w 5443271"/>
              <a:gd name="connsiteY31" fmla="*/ 301924 h 1699403"/>
              <a:gd name="connsiteX32" fmla="*/ 5322498 w 5443271"/>
              <a:gd name="connsiteY32" fmla="*/ 276045 h 1699403"/>
              <a:gd name="connsiteX33" fmla="*/ 5357004 w 5443271"/>
              <a:gd name="connsiteY33" fmla="*/ 198407 h 1699403"/>
              <a:gd name="connsiteX34" fmla="*/ 5365630 w 5443271"/>
              <a:gd name="connsiteY34" fmla="*/ 172528 h 1699403"/>
              <a:gd name="connsiteX35" fmla="*/ 5382883 w 5443271"/>
              <a:gd name="connsiteY35" fmla="*/ 138022 h 1699403"/>
              <a:gd name="connsiteX36" fmla="*/ 5426015 w 5443271"/>
              <a:gd name="connsiteY36" fmla="*/ 77637 h 1699403"/>
              <a:gd name="connsiteX37" fmla="*/ 5443268 w 5443271"/>
              <a:gd name="connsiteY37" fmla="*/ 0 h 169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443271" h="1699403">
                <a:moveTo>
                  <a:pt x="0" y="543464"/>
                </a:moveTo>
                <a:cubicBezTo>
                  <a:pt x="54858" y="634894"/>
                  <a:pt x="135357" y="772222"/>
                  <a:pt x="198407" y="819509"/>
                </a:cubicBezTo>
                <a:cubicBezTo>
                  <a:pt x="266362" y="870475"/>
                  <a:pt x="289103" y="884325"/>
                  <a:pt x="353683" y="948905"/>
                </a:cubicBezTo>
                <a:cubicBezTo>
                  <a:pt x="381038" y="976260"/>
                  <a:pt x="402566" y="1009291"/>
                  <a:pt x="431321" y="1035170"/>
                </a:cubicBezTo>
                <a:cubicBezTo>
                  <a:pt x="553095" y="1144767"/>
                  <a:pt x="499864" y="1068688"/>
                  <a:pt x="638355" y="1164566"/>
                </a:cubicBezTo>
                <a:cubicBezTo>
                  <a:pt x="678616" y="1192439"/>
                  <a:pt x="710061" y="1231840"/>
                  <a:pt x="750498" y="1259456"/>
                </a:cubicBezTo>
                <a:cubicBezTo>
                  <a:pt x="1060773" y="1471350"/>
                  <a:pt x="891855" y="1347454"/>
                  <a:pt x="1104181" y="1457864"/>
                </a:cubicBezTo>
                <a:cubicBezTo>
                  <a:pt x="1139623" y="1476294"/>
                  <a:pt x="1171383" y="1501605"/>
                  <a:pt x="1207698" y="1518249"/>
                </a:cubicBezTo>
                <a:cubicBezTo>
                  <a:pt x="1277152" y="1550082"/>
                  <a:pt x="1379002" y="1566970"/>
                  <a:pt x="1449238" y="1587260"/>
                </a:cubicBezTo>
                <a:cubicBezTo>
                  <a:pt x="1533120" y="1611493"/>
                  <a:pt x="1612690" y="1654696"/>
                  <a:pt x="1699404" y="1664898"/>
                </a:cubicBezTo>
                <a:cubicBezTo>
                  <a:pt x="1900613" y="1688570"/>
                  <a:pt x="1797103" y="1676999"/>
                  <a:pt x="2009955" y="1699403"/>
                </a:cubicBezTo>
                <a:lnTo>
                  <a:pt x="2441275" y="1682151"/>
                </a:lnTo>
                <a:cubicBezTo>
                  <a:pt x="2487325" y="1680058"/>
                  <a:pt x="2533482" y="1678615"/>
                  <a:pt x="2579298" y="1673524"/>
                </a:cubicBezTo>
                <a:cubicBezTo>
                  <a:pt x="3170515" y="1607833"/>
                  <a:pt x="2649291" y="1645558"/>
                  <a:pt x="3200400" y="1613139"/>
                </a:cubicBezTo>
                <a:cubicBezTo>
                  <a:pt x="3229768" y="1608944"/>
                  <a:pt x="3389475" y="1587085"/>
                  <a:pt x="3424687" y="1578634"/>
                </a:cubicBezTo>
                <a:cubicBezTo>
                  <a:pt x="3545763" y="1549575"/>
                  <a:pt x="3530378" y="1540528"/>
                  <a:pt x="3648974" y="1500996"/>
                </a:cubicBezTo>
                <a:cubicBezTo>
                  <a:pt x="3697313" y="1484883"/>
                  <a:pt x="3746989" y="1473062"/>
                  <a:pt x="3795623" y="1457864"/>
                </a:cubicBezTo>
                <a:cubicBezTo>
                  <a:pt x="3839019" y="1444303"/>
                  <a:pt x="3881887" y="1429109"/>
                  <a:pt x="3925019" y="1414732"/>
                </a:cubicBezTo>
                <a:cubicBezTo>
                  <a:pt x="4087405" y="1301062"/>
                  <a:pt x="3929981" y="1399049"/>
                  <a:pt x="4114800" y="1319841"/>
                </a:cubicBezTo>
                <a:cubicBezTo>
                  <a:pt x="4142011" y="1308179"/>
                  <a:pt x="4165959" y="1289949"/>
                  <a:pt x="4192438" y="1276709"/>
                </a:cubicBezTo>
                <a:cubicBezTo>
                  <a:pt x="4333727" y="1206065"/>
                  <a:pt x="4398307" y="1188011"/>
                  <a:pt x="4520241" y="1104181"/>
                </a:cubicBezTo>
                <a:cubicBezTo>
                  <a:pt x="4566249" y="1072551"/>
                  <a:pt x="4618785" y="1048769"/>
                  <a:pt x="4658264" y="1009290"/>
                </a:cubicBezTo>
                <a:cubicBezTo>
                  <a:pt x="4672641" y="994913"/>
                  <a:pt x="4688379" y="981778"/>
                  <a:pt x="4701396" y="966158"/>
                </a:cubicBezTo>
                <a:cubicBezTo>
                  <a:pt x="4728263" y="933917"/>
                  <a:pt x="4750121" y="886529"/>
                  <a:pt x="4787660" y="862641"/>
                </a:cubicBezTo>
                <a:cubicBezTo>
                  <a:pt x="4803003" y="852877"/>
                  <a:pt x="4822166" y="851139"/>
                  <a:pt x="4839419" y="845388"/>
                </a:cubicBezTo>
                <a:cubicBezTo>
                  <a:pt x="4865298" y="819509"/>
                  <a:pt x="4898616" y="799364"/>
                  <a:pt x="4917057" y="767751"/>
                </a:cubicBezTo>
                <a:cubicBezTo>
                  <a:pt x="4937185" y="733245"/>
                  <a:pt x="4949194" y="692481"/>
                  <a:pt x="4977441" y="664234"/>
                </a:cubicBezTo>
                <a:cubicBezTo>
                  <a:pt x="4997569" y="644106"/>
                  <a:pt x="5019183" y="625360"/>
                  <a:pt x="5037826" y="603849"/>
                </a:cubicBezTo>
                <a:cubicBezTo>
                  <a:pt x="5056659" y="582119"/>
                  <a:pt x="5070019" y="555908"/>
                  <a:pt x="5089585" y="534837"/>
                </a:cubicBezTo>
                <a:cubicBezTo>
                  <a:pt x="5107624" y="515410"/>
                  <a:pt x="5132894" y="503357"/>
                  <a:pt x="5149970" y="483079"/>
                </a:cubicBezTo>
                <a:cubicBezTo>
                  <a:pt x="5179256" y="448302"/>
                  <a:pt x="5203510" y="409490"/>
                  <a:pt x="5227607" y="370936"/>
                </a:cubicBezTo>
                <a:cubicBezTo>
                  <a:pt x="5241985" y="347932"/>
                  <a:pt x="5251558" y="321106"/>
                  <a:pt x="5270740" y="301924"/>
                </a:cubicBezTo>
                <a:cubicBezTo>
                  <a:pt x="5284379" y="288285"/>
                  <a:pt x="5305245" y="284671"/>
                  <a:pt x="5322498" y="276045"/>
                </a:cubicBezTo>
                <a:cubicBezTo>
                  <a:pt x="5339222" y="175697"/>
                  <a:pt x="5314507" y="262153"/>
                  <a:pt x="5357004" y="198407"/>
                </a:cubicBezTo>
                <a:cubicBezTo>
                  <a:pt x="5362048" y="190841"/>
                  <a:pt x="5362048" y="180886"/>
                  <a:pt x="5365630" y="172528"/>
                </a:cubicBezTo>
                <a:cubicBezTo>
                  <a:pt x="5370696" y="160708"/>
                  <a:pt x="5376503" y="149187"/>
                  <a:pt x="5382883" y="138022"/>
                </a:cubicBezTo>
                <a:cubicBezTo>
                  <a:pt x="5392972" y="120366"/>
                  <a:pt x="5414910" y="92444"/>
                  <a:pt x="5426015" y="77637"/>
                </a:cubicBezTo>
                <a:cubicBezTo>
                  <a:pt x="5443965" y="5837"/>
                  <a:pt x="5443268" y="32338"/>
                  <a:pt x="5443268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56A53302-249E-488A-ADB7-4819239D75F3}"/>
              </a:ext>
            </a:extLst>
          </p:cNvPr>
          <p:cNvSpPr txBox="1"/>
          <p:nvPr/>
        </p:nvSpPr>
        <p:spPr>
          <a:xfrm>
            <a:off x="3205463" y="522174"/>
            <a:ext cx="433132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7030A0"/>
                </a:solidFill>
              </a:rPr>
              <a:t>Y</a:t>
            </a:r>
            <a:endParaRPr lang="ko-KR" altLang="en-US" sz="3200" b="1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34EB05-9E94-4C2B-B013-B56CFB9B640D}"/>
              </a:ext>
            </a:extLst>
          </p:cNvPr>
          <p:cNvSpPr txBox="1"/>
          <p:nvPr/>
        </p:nvSpPr>
        <p:spPr>
          <a:xfrm>
            <a:off x="5858539" y="2808014"/>
            <a:ext cx="45236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00B050"/>
                </a:solidFill>
              </a:rPr>
              <a:t>X</a:t>
            </a:r>
            <a:endParaRPr lang="ko-KR" altLang="en-US" sz="3200" b="1" dirty="0">
              <a:solidFill>
                <a:srgbClr val="00B05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3F32D6-AF72-4D59-A99C-F7DD4729350C}"/>
              </a:ext>
            </a:extLst>
          </p:cNvPr>
          <p:cNvSpPr txBox="1"/>
          <p:nvPr/>
        </p:nvSpPr>
        <p:spPr>
          <a:xfrm>
            <a:off x="4561690" y="4852226"/>
            <a:ext cx="452368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Z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69FFE7C1-5BD2-4805-8A2F-14B0088F910B}"/>
              </a:ext>
            </a:extLst>
          </p:cNvPr>
          <p:cNvSpPr/>
          <p:nvPr/>
        </p:nvSpPr>
        <p:spPr>
          <a:xfrm>
            <a:off x="6724396" y="835492"/>
            <a:ext cx="4938969" cy="3262055"/>
          </a:xfrm>
          <a:prstGeom prst="roundRect">
            <a:avLst>
              <a:gd name="adj" fmla="val 3567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109F56D3-7840-4502-B50B-813E60879681}"/>
              </a:ext>
            </a:extLst>
          </p:cNvPr>
          <p:cNvSpPr txBox="1"/>
          <p:nvPr/>
        </p:nvSpPr>
        <p:spPr>
          <a:xfrm>
            <a:off x="7140372" y="1400588"/>
            <a:ext cx="4148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030A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en-US" altLang="ko-KR" dirty="0">
                <a:solidFill>
                  <a:srgbClr val="7030A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은희의 점프 높이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은희의 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ko-KR" altLang="en-US" b="1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ko-KR" altLang="en-US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동전의 지름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Z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=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동전의 반지름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원점에서의 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* 동전이 회전하기 때문에 반지름으로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996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25074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최적화</a:t>
            </a:r>
            <a:endParaRPr lang="en-US" altLang="ko-KR" sz="2000" b="1" dirty="0"/>
          </a:p>
          <a:p>
            <a:r>
              <a:rPr lang="ko-KR" altLang="en-US" dirty="0"/>
              <a:t>시야 범위 내의 </a:t>
            </a:r>
            <a:r>
              <a:rPr lang="ko-KR" altLang="en-US" dirty="0" err="1"/>
              <a:t>랜더링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B138C11-1BA0-43CF-A02A-80F673F59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39" t="24472" r="16836" b="20337"/>
          <a:stretch/>
        </p:blipFill>
        <p:spPr>
          <a:xfrm>
            <a:off x="4133199" y="1351343"/>
            <a:ext cx="3709811" cy="3900670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FEF80EC-024F-4B2A-A6A6-3D532255A1DD}"/>
              </a:ext>
            </a:extLst>
          </p:cNvPr>
          <p:cNvCxnSpPr/>
          <p:nvPr/>
        </p:nvCxnSpPr>
        <p:spPr>
          <a:xfrm flipH="1">
            <a:off x="1238491" y="4421529"/>
            <a:ext cx="2894708" cy="2436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4E6D64-E886-4446-A3F5-B8362BB704E6}"/>
              </a:ext>
            </a:extLst>
          </p:cNvPr>
          <p:cNvCxnSpPr/>
          <p:nvPr/>
        </p:nvCxnSpPr>
        <p:spPr>
          <a:xfrm>
            <a:off x="7430945" y="4259484"/>
            <a:ext cx="4039564" cy="2801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5889C862-C37B-471D-B362-CD9DE88BE20D}"/>
              </a:ext>
            </a:extLst>
          </p:cNvPr>
          <p:cNvSpPr/>
          <p:nvPr/>
        </p:nvSpPr>
        <p:spPr>
          <a:xfrm>
            <a:off x="3444547" y="4572851"/>
            <a:ext cx="1029110" cy="10185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1CA837-6D65-46AF-B4BE-3FE57B8242B6}"/>
              </a:ext>
            </a:extLst>
          </p:cNvPr>
          <p:cNvSpPr/>
          <p:nvPr/>
        </p:nvSpPr>
        <p:spPr>
          <a:xfrm>
            <a:off x="2164466" y="5509549"/>
            <a:ext cx="7905509" cy="520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위쪽 17">
            <a:extLst>
              <a:ext uri="{FF2B5EF4-FFF2-40B4-BE49-F238E27FC236}">
                <a16:creationId xmlns:a16="http://schemas.microsoft.com/office/drawing/2014/main" id="{E21F7D1D-480C-412C-B6C3-37D051CCB06D}"/>
              </a:ext>
            </a:extLst>
          </p:cNvPr>
          <p:cNvSpPr/>
          <p:nvPr/>
        </p:nvSpPr>
        <p:spPr>
          <a:xfrm>
            <a:off x="9323194" y="2327958"/>
            <a:ext cx="1180618" cy="4187142"/>
          </a:xfrm>
          <a:prstGeom prst="upArrow">
            <a:avLst>
              <a:gd name="adj1" fmla="val 50000"/>
              <a:gd name="adj2" fmla="val 1303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 20">
            <a:extLst>
              <a:ext uri="{FF2B5EF4-FFF2-40B4-BE49-F238E27FC236}">
                <a16:creationId xmlns:a16="http://schemas.microsoft.com/office/drawing/2014/main" id="{176B09CE-6756-4720-B8FD-706FFB449455}"/>
              </a:ext>
            </a:extLst>
          </p:cNvPr>
          <p:cNvSpPr/>
          <p:nvPr/>
        </p:nvSpPr>
        <p:spPr>
          <a:xfrm>
            <a:off x="1688188" y="2327958"/>
            <a:ext cx="1180618" cy="4187142"/>
          </a:xfrm>
          <a:prstGeom prst="upArrow">
            <a:avLst>
              <a:gd name="adj1" fmla="val 50000"/>
              <a:gd name="adj2" fmla="val 13039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C8892BB0-DE81-402A-B7DD-346BFA8D739A}"/>
              </a:ext>
            </a:extLst>
          </p:cNvPr>
          <p:cNvSpPr/>
          <p:nvPr/>
        </p:nvSpPr>
        <p:spPr>
          <a:xfrm>
            <a:off x="5490392" y="4883921"/>
            <a:ext cx="995423" cy="1145894"/>
          </a:xfrm>
          <a:prstGeom prst="downArrow">
            <a:avLst/>
          </a:prstGeom>
          <a:solidFill>
            <a:srgbClr val="FF0000"/>
          </a:solidFill>
          <a:ln>
            <a:noFill/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21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250741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최적화</a:t>
            </a:r>
            <a:endParaRPr lang="en-US" altLang="ko-KR" sz="2000" b="1" dirty="0"/>
          </a:p>
          <a:p>
            <a:r>
              <a:rPr lang="ko-KR" altLang="en-US" dirty="0"/>
              <a:t>시야 범위 내의 </a:t>
            </a:r>
            <a:r>
              <a:rPr lang="ko-KR" altLang="en-US" dirty="0" err="1"/>
              <a:t>랜더링</a:t>
            </a:r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3438350-34CA-4000-903D-35864BAAD573}"/>
              </a:ext>
            </a:extLst>
          </p:cNvPr>
          <p:cNvGrpSpPr/>
          <p:nvPr/>
        </p:nvGrpSpPr>
        <p:grpSpPr>
          <a:xfrm>
            <a:off x="5956803" y="760878"/>
            <a:ext cx="5641029" cy="5763896"/>
            <a:chOff x="4776186" y="283428"/>
            <a:chExt cx="6757582" cy="64643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69FAB5D-5174-48A6-BD5E-55F27C6FE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310" t="24403" r="12264" b="28427"/>
            <a:stretch/>
          </p:blipFill>
          <p:spPr>
            <a:xfrm>
              <a:off x="4776186" y="283428"/>
              <a:ext cx="6757582" cy="323490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194E2C-FB12-41C0-941C-1B47723AF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208" t="24006" r="10366" b="33298"/>
            <a:stretch/>
          </p:blipFill>
          <p:spPr>
            <a:xfrm>
              <a:off x="4776186" y="3819646"/>
              <a:ext cx="6757582" cy="2928098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DE47349-3BB0-459C-A6B1-8FF12340D39C}"/>
                </a:ext>
              </a:extLst>
            </p:cNvPr>
            <p:cNvSpPr/>
            <p:nvPr/>
          </p:nvSpPr>
          <p:spPr>
            <a:xfrm>
              <a:off x="9236597" y="814708"/>
              <a:ext cx="1250066" cy="2017046"/>
            </a:xfrm>
            <a:prstGeom prst="roundRect">
              <a:avLst>
                <a:gd name="adj" fmla="val 6808"/>
              </a:avLst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6814A14-368C-42DA-9691-D4C1A8A80BCE}"/>
                </a:ext>
              </a:extLst>
            </p:cNvPr>
            <p:cNvSpPr/>
            <p:nvPr/>
          </p:nvSpPr>
          <p:spPr>
            <a:xfrm>
              <a:off x="9236597" y="4393215"/>
              <a:ext cx="1250066" cy="2017046"/>
            </a:xfrm>
            <a:prstGeom prst="roundRect">
              <a:avLst>
                <a:gd name="adj" fmla="val 6808"/>
              </a:avLst>
            </a:prstGeom>
            <a:solidFill>
              <a:srgbClr val="FF0000">
                <a:alpha val="30196"/>
              </a:srgbClr>
            </a:solidFill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45C5883B-E98B-4969-AA69-10802707465D}"/>
                </a:ext>
              </a:extLst>
            </p:cNvPr>
            <p:cNvCxnSpPr>
              <a:stCxn id="14" idx="2"/>
              <a:endCxn id="26" idx="0"/>
            </p:cNvCxnSpPr>
            <p:nvPr/>
          </p:nvCxnSpPr>
          <p:spPr>
            <a:xfrm>
              <a:off x="9861630" y="2831754"/>
              <a:ext cx="0" cy="156146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A2C594B-626E-4889-B096-6C505A813D24}"/>
              </a:ext>
            </a:extLst>
          </p:cNvPr>
          <p:cNvSpPr/>
          <p:nvPr/>
        </p:nvSpPr>
        <p:spPr>
          <a:xfrm>
            <a:off x="221423" y="1142321"/>
            <a:ext cx="5554343" cy="1427259"/>
          </a:xfrm>
          <a:prstGeom prst="roundRect">
            <a:avLst>
              <a:gd name="adj" fmla="val 3567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E42324-91C6-4BD8-AEBE-299DFB320BBF}"/>
              </a:ext>
            </a:extLst>
          </p:cNvPr>
          <p:cNvSpPr txBox="1"/>
          <p:nvPr/>
        </p:nvSpPr>
        <p:spPr>
          <a:xfrm>
            <a:off x="504926" y="1892680"/>
            <a:ext cx="50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Z</a:t>
            </a:r>
            <a:r>
              <a:rPr lang="en-US" altLang="ko-KR" dirty="0">
                <a:solidFill>
                  <a:srgbClr val="FF0000"/>
                </a:solidFill>
              </a:rPr>
              <a:t> &lt;=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은희의 위치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+ (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원점에서의 거리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200B30F-96D4-46FA-B021-DEEDB134B213}"/>
              </a:ext>
            </a:extLst>
          </p:cNvPr>
          <p:cNvSpPr txBox="1"/>
          <p:nvPr/>
        </p:nvSpPr>
        <p:spPr>
          <a:xfrm>
            <a:off x="1657378" y="1295582"/>
            <a:ext cx="2682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가시범위 설정</a:t>
            </a:r>
            <a:endParaRPr lang="ko-KR" altLang="en-US" sz="2400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5498342-93B5-461F-B5B2-15DBECC0C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6643" y="2807076"/>
            <a:ext cx="3215556" cy="117377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E1E6368-47A6-466E-972F-DC4B3456F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423" y="2807076"/>
            <a:ext cx="1827357" cy="1173777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F77F75DD-9786-47EE-8018-13D0BC02BE5F}"/>
              </a:ext>
            </a:extLst>
          </p:cNvPr>
          <p:cNvSpPr/>
          <p:nvPr/>
        </p:nvSpPr>
        <p:spPr>
          <a:xfrm>
            <a:off x="2165230" y="3243530"/>
            <a:ext cx="319178" cy="2286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4" name="표 34">
            <a:extLst>
              <a:ext uri="{FF2B5EF4-FFF2-40B4-BE49-F238E27FC236}">
                <a16:creationId xmlns:a16="http://schemas.microsoft.com/office/drawing/2014/main" id="{9BCDA515-BDCD-49F8-835E-C66D827E62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601164"/>
              </p:ext>
            </p:extLst>
          </p:nvPr>
        </p:nvGraphicFramePr>
        <p:xfrm>
          <a:off x="221423" y="5150386"/>
          <a:ext cx="549639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426">
                  <a:extLst>
                    <a:ext uri="{9D8B030D-6E8A-4147-A177-3AD203B41FA5}">
                      <a16:colId xmlns:a16="http://schemas.microsoft.com/office/drawing/2014/main" val="692646217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516888983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3679970477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1309348538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339936241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1324262277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112826437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429686508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1549317586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1471072340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1406997680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182042151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2466627437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3104152955"/>
                    </a:ext>
                  </a:extLst>
                </a:gridCol>
                <a:gridCol w="366426">
                  <a:extLst>
                    <a:ext uri="{9D8B030D-6E8A-4147-A177-3AD203B41FA5}">
                      <a16:colId xmlns:a16="http://schemas.microsoft.com/office/drawing/2014/main" val="4261135275"/>
                    </a:ext>
                  </a:extLst>
                </a:gridCol>
              </a:tblGrid>
              <a:tr h="36140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394095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90EBFA6F-EAF6-43EC-8D2D-EF8ECA3C98A7}"/>
              </a:ext>
            </a:extLst>
          </p:cNvPr>
          <p:cNvSpPr txBox="1"/>
          <p:nvPr/>
        </p:nvSpPr>
        <p:spPr>
          <a:xfrm>
            <a:off x="370934" y="4409885"/>
            <a:ext cx="159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drawStartIdx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7EB420-DDA8-4F07-A309-9504DD1C515B}"/>
              </a:ext>
            </a:extLst>
          </p:cNvPr>
          <p:cNvSpPr txBox="1"/>
          <p:nvPr/>
        </p:nvSpPr>
        <p:spPr>
          <a:xfrm>
            <a:off x="3661809" y="440709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drawEndIdx</a:t>
            </a:r>
            <a:endParaRPr lang="ko-KR" altLang="en-US" b="1" dirty="0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4054ED-FB09-4EA9-9137-0D33452722DD}"/>
              </a:ext>
            </a:extLst>
          </p:cNvPr>
          <p:cNvCxnSpPr/>
          <p:nvPr/>
        </p:nvCxnSpPr>
        <p:spPr>
          <a:xfrm flipV="1">
            <a:off x="1135101" y="4739152"/>
            <a:ext cx="0" cy="3535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37E4D38-CD0A-428F-9B57-B9C8E0CE1AF2}"/>
              </a:ext>
            </a:extLst>
          </p:cNvPr>
          <p:cNvCxnSpPr/>
          <p:nvPr/>
        </p:nvCxnSpPr>
        <p:spPr>
          <a:xfrm flipV="1">
            <a:off x="4402557" y="4733056"/>
            <a:ext cx="0" cy="3535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B019602-4B86-4742-84EF-7E0CFBECD173}"/>
              </a:ext>
            </a:extLst>
          </p:cNvPr>
          <p:cNvSpPr txBox="1"/>
          <p:nvPr/>
        </p:nvSpPr>
        <p:spPr>
          <a:xfrm>
            <a:off x="908881" y="6223858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항상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개의 오브젝트만 그려지도록 함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1B284263-739F-4042-AD12-F090BEB4A12A}"/>
              </a:ext>
            </a:extLst>
          </p:cNvPr>
          <p:cNvSpPr/>
          <p:nvPr/>
        </p:nvSpPr>
        <p:spPr>
          <a:xfrm>
            <a:off x="504926" y="6294224"/>
            <a:ext cx="319178" cy="22860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0DCB97-34E9-4477-81CE-26BB79F4915B}"/>
              </a:ext>
            </a:extLst>
          </p:cNvPr>
          <p:cNvSpPr txBox="1"/>
          <p:nvPr/>
        </p:nvSpPr>
        <p:spPr>
          <a:xfrm>
            <a:off x="2065325" y="5531490"/>
            <a:ext cx="186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</a:rPr>
              <a:t>Object Position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1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220445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사운드 출력</a:t>
            </a:r>
            <a:endParaRPr lang="en-US" altLang="ko-KR" sz="2000" b="1" dirty="0"/>
          </a:p>
          <a:p>
            <a:r>
              <a:rPr lang="ko-KR" altLang="en-US" dirty="0"/>
              <a:t>동기</a:t>
            </a:r>
            <a:r>
              <a:rPr lang="en-US" altLang="ko-KR" dirty="0"/>
              <a:t>/</a:t>
            </a:r>
            <a:r>
              <a:rPr lang="ko-KR" altLang="en-US" dirty="0"/>
              <a:t>비동기적 출력</a:t>
            </a:r>
          </a:p>
        </p:txBody>
      </p:sp>
      <p:pic>
        <p:nvPicPr>
          <p:cNvPr id="5126" name="Picture 6" descr="nodejs | 동기, 비동기란 무엇일까 🤔">
            <a:extLst>
              <a:ext uri="{FF2B5EF4-FFF2-40B4-BE49-F238E27FC236}">
                <a16:creationId xmlns:a16="http://schemas.microsoft.com/office/drawing/2014/main" id="{93D1A5FD-9185-4BFB-BF38-25CEA0FE7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" y="1597099"/>
            <a:ext cx="7355433" cy="438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07CB4C-D3B8-4E33-ADC1-7B7AD21F2F1E}"/>
              </a:ext>
            </a:extLst>
          </p:cNvPr>
          <p:cNvCxnSpPr/>
          <p:nvPr/>
        </p:nvCxnSpPr>
        <p:spPr>
          <a:xfrm>
            <a:off x="8008189" y="3701944"/>
            <a:ext cx="3812875" cy="0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57A359-C479-4E60-AD71-A9E7DA95253A}"/>
              </a:ext>
            </a:extLst>
          </p:cNvPr>
          <p:cNvSpPr txBox="1"/>
          <p:nvPr/>
        </p:nvSpPr>
        <p:spPr>
          <a:xfrm>
            <a:off x="8924611" y="227542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시작 나레이션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오버 나레이션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2171E-CDA4-43AF-A76E-F785348514C2}"/>
              </a:ext>
            </a:extLst>
          </p:cNvPr>
          <p:cNvSpPr txBox="1"/>
          <p:nvPr/>
        </p:nvSpPr>
        <p:spPr>
          <a:xfrm>
            <a:off x="9002004" y="4110464"/>
            <a:ext cx="17700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음악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점프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 획득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장애물에 부딪힘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2096B9-16B7-4D48-A66F-65ECC542CA53}"/>
              </a:ext>
            </a:extLst>
          </p:cNvPr>
          <p:cNvSpPr txBox="1"/>
          <p:nvPr/>
        </p:nvSpPr>
        <p:spPr>
          <a:xfrm>
            <a:off x="9328215" y="82471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Sound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3E47FCB-9DA0-41BE-AF2B-E3C0487C591A}"/>
              </a:ext>
            </a:extLst>
          </p:cNvPr>
          <p:cNvSpPr/>
          <p:nvPr/>
        </p:nvSpPr>
        <p:spPr>
          <a:xfrm>
            <a:off x="7860968" y="1495231"/>
            <a:ext cx="4052111" cy="4224082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80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대각선 방향 모서리 31">
            <a:extLst>
              <a:ext uri="{FF2B5EF4-FFF2-40B4-BE49-F238E27FC236}">
                <a16:creationId xmlns:a16="http://schemas.microsoft.com/office/drawing/2014/main" id="{3AF59E63-7148-47C0-8C07-12B1501B6CDC}"/>
              </a:ext>
            </a:extLst>
          </p:cNvPr>
          <p:cNvSpPr/>
          <p:nvPr/>
        </p:nvSpPr>
        <p:spPr>
          <a:xfrm>
            <a:off x="137254" y="985520"/>
            <a:ext cx="6858000" cy="5788710"/>
          </a:xfrm>
          <a:prstGeom prst="round2DiagRect">
            <a:avLst>
              <a:gd name="adj1" fmla="val 4908"/>
              <a:gd name="adj2" fmla="val 0"/>
            </a:avLst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196399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랭킹 시스템</a:t>
            </a:r>
            <a:endParaRPr lang="en-US" altLang="ko-KR" sz="2000" b="1" dirty="0"/>
          </a:p>
          <a:p>
            <a:r>
              <a:rPr lang="ko-KR" altLang="en-US" dirty="0"/>
              <a:t>파일 입출력 기반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1F66078-5F0C-4E9E-BB3E-0C0794CA8C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11"/>
          <a:stretch/>
        </p:blipFill>
        <p:spPr>
          <a:xfrm>
            <a:off x="432387" y="1921761"/>
            <a:ext cx="1055296" cy="1714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FB46AE-9543-43B8-BB07-E33ECDB10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96" b="51643"/>
          <a:stretch/>
        </p:blipFill>
        <p:spPr>
          <a:xfrm>
            <a:off x="1652252" y="1841953"/>
            <a:ext cx="1594783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0C28B67-590A-45A9-9CF5-218AB3E7B6C6}"/>
              </a:ext>
            </a:extLst>
          </p:cNvPr>
          <p:cNvSpPr txBox="1"/>
          <p:nvPr/>
        </p:nvSpPr>
        <p:spPr>
          <a:xfrm>
            <a:off x="603024" y="131531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유저이름 </a:t>
            </a:r>
            <a:r>
              <a:rPr lang="en-US" altLang="ko-KR" b="1" dirty="0"/>
              <a:t>/</a:t>
            </a:r>
            <a:r>
              <a:rPr lang="ko-KR" altLang="en-US" b="1" dirty="0"/>
              <a:t>  걸린시간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9297365-DEA7-4687-B23E-44F24AE6E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800" y="4364434"/>
            <a:ext cx="2418701" cy="1895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501AD3-8FCB-4CD1-806C-FA74AA86CAB8}"/>
              </a:ext>
            </a:extLst>
          </p:cNvPr>
          <p:cNvSpPr txBox="1"/>
          <p:nvPr/>
        </p:nvSpPr>
        <p:spPr>
          <a:xfrm>
            <a:off x="2834282" y="40009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파일 입출력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5D7EB77-AAD7-4F78-B86D-F289F0BB3365}"/>
              </a:ext>
            </a:extLst>
          </p:cNvPr>
          <p:cNvSpPr/>
          <p:nvPr/>
        </p:nvSpPr>
        <p:spPr>
          <a:xfrm>
            <a:off x="301099" y="1110103"/>
            <a:ext cx="3136783" cy="2693973"/>
          </a:xfrm>
          <a:prstGeom prst="roundRect">
            <a:avLst>
              <a:gd name="adj" fmla="val 2118"/>
            </a:avLst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 descr="Why are soap bubbles rainbow coloured? - BBC Science Focus Magazine">
            <a:extLst>
              <a:ext uri="{FF2B5EF4-FFF2-40B4-BE49-F238E27FC236}">
                <a16:creationId xmlns:a16="http://schemas.microsoft.com/office/drawing/2014/main" id="{1CD45290-C02B-433E-A4D0-9C617A5C2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807" y="1885789"/>
            <a:ext cx="3005494" cy="169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857582C-A0FC-45E3-8CB7-8A3DCE5E3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9559" y="6309455"/>
            <a:ext cx="2690029" cy="2465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25008D-2B9E-4FAF-8BDC-AA99F19CDEED}"/>
              </a:ext>
            </a:extLst>
          </p:cNvPr>
          <p:cNvSpPr txBox="1"/>
          <p:nvPr/>
        </p:nvSpPr>
        <p:spPr>
          <a:xfrm>
            <a:off x="4748345" y="117330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/>
              <a:t>버블정렬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3ADA3E5-B45E-4B43-B0DC-CD8228A2D7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058" r="9101"/>
          <a:stretch/>
        </p:blipFill>
        <p:spPr>
          <a:xfrm>
            <a:off x="7902967" y="1921761"/>
            <a:ext cx="4002616" cy="4191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화살표: 위로 굽음 30">
            <a:extLst>
              <a:ext uri="{FF2B5EF4-FFF2-40B4-BE49-F238E27FC236}">
                <a16:creationId xmlns:a16="http://schemas.microsoft.com/office/drawing/2014/main" id="{F9393893-D823-458D-B20E-A1D23E6D1822}"/>
              </a:ext>
            </a:extLst>
          </p:cNvPr>
          <p:cNvSpPr/>
          <p:nvPr/>
        </p:nvSpPr>
        <p:spPr>
          <a:xfrm>
            <a:off x="5147895" y="4336606"/>
            <a:ext cx="1119353" cy="975360"/>
          </a:xfrm>
          <a:prstGeom prst="bent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위로 굽음 33">
            <a:extLst>
              <a:ext uri="{FF2B5EF4-FFF2-40B4-BE49-F238E27FC236}">
                <a16:creationId xmlns:a16="http://schemas.microsoft.com/office/drawing/2014/main" id="{115FE5A3-4CA8-41F9-A833-BCC2936039C2}"/>
              </a:ext>
            </a:extLst>
          </p:cNvPr>
          <p:cNvSpPr/>
          <p:nvPr/>
        </p:nvSpPr>
        <p:spPr>
          <a:xfrm rot="5400000">
            <a:off x="972971" y="4530076"/>
            <a:ext cx="1119353" cy="975360"/>
          </a:xfrm>
          <a:prstGeom prst="bentUp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D9557093-36B7-40CC-930F-224DBA971C6E}"/>
              </a:ext>
            </a:extLst>
          </p:cNvPr>
          <p:cNvSpPr/>
          <p:nvPr/>
        </p:nvSpPr>
        <p:spPr>
          <a:xfrm>
            <a:off x="6719925" y="3541612"/>
            <a:ext cx="1055295" cy="815314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819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64F0E3D-E268-4D34-83A7-5BCCA5CBBE7D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B68DA7-9562-43D8-B1C7-E29F750534C7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E670C4D-DCFA-4C6B-BB67-8072B2770269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6AC785C-C26D-4061-A3D3-4ADE234F3E20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0E18F5-EE13-4C37-994E-1FEF24F66C94}"/>
              </a:ext>
            </a:extLst>
          </p:cNvPr>
          <p:cNvSpPr txBox="1"/>
          <p:nvPr/>
        </p:nvSpPr>
        <p:spPr>
          <a:xfrm>
            <a:off x="740088" y="83770"/>
            <a:ext cx="21948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실행환경</a:t>
            </a:r>
            <a:endParaRPr lang="en-US" altLang="ko-KR" sz="2000" b="1" dirty="0"/>
          </a:p>
          <a:p>
            <a:r>
              <a:rPr lang="ko-KR" altLang="en-US" dirty="0"/>
              <a:t>프로그램 실행 환경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AADC4C-B754-427F-82FF-290C8CD4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02" y="1786731"/>
            <a:ext cx="11121595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69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D64F0E3D-E268-4D34-83A7-5BCCA5CBBE7D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B68DA7-9562-43D8-B1C7-E29F750534C7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5E670C4D-DCFA-4C6B-BB67-8072B2770269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B6AC785C-C26D-4061-A3D3-4ADE234F3E20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0E18F5-EE13-4C37-994E-1FEF24F66C94}"/>
              </a:ext>
            </a:extLst>
          </p:cNvPr>
          <p:cNvSpPr txBox="1"/>
          <p:nvPr/>
        </p:nvSpPr>
        <p:spPr>
          <a:xfrm>
            <a:off x="740088" y="83770"/>
            <a:ext cx="20457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제작기간</a:t>
            </a:r>
            <a:endParaRPr lang="en-US" altLang="ko-KR" sz="2000" b="1" dirty="0"/>
          </a:p>
          <a:p>
            <a:r>
              <a:rPr lang="ko-KR" altLang="en-US" dirty="0"/>
              <a:t>제작 기간 및 소감</a:t>
            </a:r>
          </a:p>
        </p:txBody>
      </p:sp>
      <p:pic>
        <p:nvPicPr>
          <p:cNvPr id="3" name="그림 2" descr="실외, 나무, 잔디, 사람이(가) 표시된 사진&#10;&#10;자동 생성된 설명">
            <a:extLst>
              <a:ext uri="{FF2B5EF4-FFF2-40B4-BE49-F238E27FC236}">
                <a16:creationId xmlns:a16="http://schemas.microsoft.com/office/drawing/2014/main" id="{B7E31148-D51F-4770-B107-0B0A6E91B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2290" r="-1" b="12283"/>
          <a:stretch/>
        </p:blipFill>
        <p:spPr>
          <a:xfrm>
            <a:off x="1351279" y="1735575"/>
            <a:ext cx="2970289" cy="2970289"/>
          </a:xfrm>
          <a:prstGeom prst="ellipse">
            <a:avLst/>
          </a:prstGeom>
        </p:spPr>
      </p:pic>
      <p:sp>
        <p:nvSpPr>
          <p:cNvPr id="4" name="하트 3">
            <a:extLst>
              <a:ext uri="{FF2B5EF4-FFF2-40B4-BE49-F238E27FC236}">
                <a16:creationId xmlns:a16="http://schemas.microsoft.com/office/drawing/2014/main" id="{6EE7127E-E319-4016-8C8D-D388BF30416A}"/>
              </a:ext>
            </a:extLst>
          </p:cNvPr>
          <p:cNvSpPr/>
          <p:nvPr/>
        </p:nvSpPr>
        <p:spPr>
          <a:xfrm>
            <a:off x="5269270" y="2357119"/>
            <a:ext cx="1727200" cy="1727200"/>
          </a:xfrm>
          <a:prstGeom prst="heart">
            <a:avLst/>
          </a:prstGeom>
          <a:solidFill>
            <a:srgbClr val="FF09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사람, 실내이(가) 표시된 사진&#10;&#10;자동 생성된 설명">
            <a:extLst>
              <a:ext uri="{FF2B5EF4-FFF2-40B4-BE49-F238E27FC236}">
                <a16:creationId xmlns:a16="http://schemas.microsoft.com/office/drawing/2014/main" id="{8583DFAB-D971-49AC-BA85-B83D0BE88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" t="6871" r="24521" b="3794"/>
          <a:stretch/>
        </p:blipFill>
        <p:spPr>
          <a:xfrm rot="5400000">
            <a:off x="7869642" y="1734784"/>
            <a:ext cx="2971079" cy="2971079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048AB3-6CCB-4E4F-8A73-4B98F609B531}"/>
              </a:ext>
            </a:extLst>
          </p:cNvPr>
          <p:cNvSpPr txBox="1"/>
          <p:nvPr/>
        </p:nvSpPr>
        <p:spPr>
          <a:xfrm>
            <a:off x="5219800" y="17347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/>
              <a:t>제작기간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2B131-C1BB-431B-9D62-97D506CAB3C8}"/>
              </a:ext>
            </a:extLst>
          </p:cNvPr>
          <p:cNvSpPr txBox="1"/>
          <p:nvPr/>
        </p:nvSpPr>
        <p:spPr>
          <a:xfrm>
            <a:off x="5635779" y="2866776"/>
            <a:ext cx="994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4</a:t>
            </a:r>
            <a:r>
              <a:rPr lang="ko-KR" altLang="en-US" sz="4000" b="1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6525AA-4336-4ADD-BABE-7AE502A06CC4}"/>
              </a:ext>
            </a:extLst>
          </p:cNvPr>
          <p:cNvSpPr txBox="1"/>
          <p:nvPr/>
        </p:nvSpPr>
        <p:spPr>
          <a:xfrm>
            <a:off x="1867340" y="4895729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마녀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기둥 모델링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알고리즘 구상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22E6E7-67D4-452D-B746-018D09735DF8}"/>
              </a:ext>
            </a:extLst>
          </p:cNvPr>
          <p:cNvSpPr txBox="1"/>
          <p:nvPr/>
        </p:nvSpPr>
        <p:spPr>
          <a:xfrm>
            <a:off x="7989497" y="4705863"/>
            <a:ext cx="307007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Tx/>
              <a:buChar char="-"/>
            </a:pP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마녀 움직임 구현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요소 배치 및 카메라 전환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조명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텍스처 및 사운드 설정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충돌 구현 및 출력 최적화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랭킹 시스템 제작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F6D6AA-3AAD-48DA-9DB1-E55003B123B8}"/>
              </a:ext>
            </a:extLst>
          </p:cNvPr>
          <p:cNvSpPr txBox="1"/>
          <p:nvPr/>
        </p:nvSpPr>
        <p:spPr>
          <a:xfrm>
            <a:off x="2231842" y="1196638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조은희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9AFF1-1491-45EE-821A-1C4F8E0C0568}"/>
              </a:ext>
            </a:extLst>
          </p:cNvPr>
          <p:cNvSpPr txBox="1"/>
          <p:nvPr/>
        </p:nvSpPr>
        <p:spPr>
          <a:xfrm>
            <a:off x="8801183" y="114868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/>
              <a:t>황진주</a:t>
            </a:r>
          </a:p>
        </p:txBody>
      </p:sp>
    </p:spTree>
    <p:extLst>
      <p:ext uri="{BB962C8B-B14F-4D97-AF65-F5344CB8AC3E}">
        <p14:creationId xmlns:p14="http://schemas.microsoft.com/office/powerpoint/2010/main" val="1912044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676E34-C187-41E3-9FDD-119231B41550}"/>
              </a:ext>
            </a:extLst>
          </p:cNvPr>
          <p:cNvSpPr txBox="1"/>
          <p:nvPr/>
        </p:nvSpPr>
        <p:spPr>
          <a:xfrm>
            <a:off x="1468018" y="5001209"/>
            <a:ext cx="9349273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꼬마 마녀 은희가 새로운 마녀 빗자루를 사고 싶어 코인을 모으기 위해 모험을 떠난다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코인을 모으는 도중 무서운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호박이나 나무</a:t>
            </a:r>
            <a:r>
              <a:rPr lang="en-US" altLang="ko-KR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기둥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부딪히면 목숨을 하나 잃게 되고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30</a:t>
            </a:r>
            <a:r>
              <a:rPr lang="ko-KR" altLang="en-US" dirty="0">
                <a:solidFill>
                  <a:schemeClr val="accent4">
                    <a:lumMod val="7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코인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모으게 되면 새로운 빗자루를 살 수 있게 되며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GAME CLEAR !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목숨을 다 잃게 되면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GAME OVER !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B5F9F9C-78DC-456A-B68D-26FFE6B89219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A90E072-61BF-4480-B278-60B21DF1F3D2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6800741B-9AA2-4551-98C3-F83728641103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1970CC67-7E27-4EB2-986F-C70793DEC6CE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03A6DEC-D47C-4354-BEBF-69F38D997EDB}"/>
              </a:ext>
            </a:extLst>
          </p:cNvPr>
          <p:cNvSpPr txBox="1"/>
          <p:nvPr/>
        </p:nvSpPr>
        <p:spPr>
          <a:xfrm>
            <a:off x="740088" y="83770"/>
            <a:ext cx="173316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/>
              <a:t>게임 스토리</a:t>
            </a:r>
            <a:endParaRPr lang="en-US" altLang="ko-KR" sz="2000" b="1"/>
          </a:p>
          <a:p>
            <a:r>
              <a:rPr lang="ko-KR" altLang="en-US"/>
              <a:t>꼬마 마녀 은희</a:t>
            </a:r>
            <a:endParaRPr lang="ko-KR" altLang="en-US" dirty="0"/>
          </a:p>
        </p:txBody>
      </p:sp>
      <p:pic>
        <p:nvPicPr>
          <p:cNvPr id="1026" name="Picture 2" descr="오마이뉴스">
            <a:extLst>
              <a:ext uri="{FF2B5EF4-FFF2-40B4-BE49-F238E27FC236}">
                <a16:creationId xmlns:a16="http://schemas.microsoft.com/office/drawing/2014/main" id="{C3C14BD1-5485-2038-DEDD-4F5693DA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28418"/>
            <a:ext cx="7620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73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6">
            <a:extLst>
              <a:ext uri="{FF2B5EF4-FFF2-40B4-BE49-F238E27FC236}">
                <a16:creationId xmlns:a16="http://schemas.microsoft.com/office/drawing/2014/main" id="{BBBE08E2-E2DF-49DF-AFCB-F6394DC92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10496"/>
              </p:ext>
            </p:extLst>
          </p:nvPr>
        </p:nvGraphicFramePr>
        <p:xfrm>
          <a:off x="1294881" y="1367105"/>
          <a:ext cx="9808548" cy="4511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4274">
                  <a:extLst>
                    <a:ext uri="{9D8B030D-6E8A-4147-A177-3AD203B41FA5}">
                      <a16:colId xmlns:a16="http://schemas.microsoft.com/office/drawing/2014/main" val="1819574645"/>
                    </a:ext>
                  </a:extLst>
                </a:gridCol>
                <a:gridCol w="4904274">
                  <a:extLst>
                    <a:ext uri="{9D8B030D-6E8A-4147-A177-3AD203B41FA5}">
                      <a16:colId xmlns:a16="http://schemas.microsoft.com/office/drawing/2014/main" val="3878513285"/>
                    </a:ext>
                  </a:extLst>
                </a:gridCol>
              </a:tblGrid>
              <a:tr h="75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󰎾 󰎿</a:t>
                      </a:r>
                      <a:endParaRPr lang="ko-KR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캐릭터 속도 증가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7800928"/>
                  </a:ext>
                </a:extLst>
              </a:tr>
              <a:tr h="75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함초롬바탕" panose="02030604000101010101" pitchFamily="18" charset="-127"/>
                        </a:rPr>
                        <a:t>󰎼 󰎽</a:t>
                      </a:r>
                      <a:endParaRPr lang="ko-KR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캐릭터 좌우 이동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950603"/>
                  </a:ext>
                </a:extLst>
              </a:tr>
              <a:tr h="75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함초롬바탕" panose="02030604000101010101" pitchFamily="18" charset="-127"/>
                          <a:cs typeface="+mn-cs"/>
                        </a:rPr>
                        <a:t>󰎞</a:t>
                      </a:r>
                      <a:endParaRPr lang="ko-KR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점프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853899"/>
                  </a:ext>
                </a:extLst>
              </a:tr>
              <a:tr h="75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󰎓 󰎏</a:t>
                      </a:r>
                      <a:endParaRPr lang="ko-KR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카메라 위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아래 시점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452660"/>
                  </a:ext>
                </a:extLst>
              </a:tr>
              <a:tr h="7518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󰍰 󰍱 󰍲</a:t>
                      </a:r>
                      <a:endParaRPr lang="ko-KR" altLang="en-US" sz="36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카메라 뒤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앞 </a:t>
                      </a:r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/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옆 시점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329503"/>
                  </a:ext>
                </a:extLst>
              </a:tr>
              <a:tr h="7518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3600" b="1" dirty="0">
                          <a:solidFill>
                            <a:sysClr val="windowText" lastClr="000000"/>
                          </a:solidFill>
                        </a:rPr>
                        <a:t>    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sz="2000" b="1" dirty="0">
                          <a:solidFill>
                            <a:sysClr val="windowText" lastClr="000000"/>
                          </a:solidFill>
                        </a:rPr>
                        <a:t>마우스 클릭 후 드래그</a:t>
                      </a:r>
                      <a:r>
                        <a:rPr lang="en-US" altLang="ko-KR" sz="2000" b="1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sz="20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1" dirty="0">
                          <a:solidFill>
                            <a:sysClr val="windowText" lastClr="000000"/>
                          </a:solidFill>
                        </a:rPr>
                        <a:t>: </a:t>
                      </a:r>
                      <a:r>
                        <a:rPr lang="ko-KR" altLang="en-US" b="1" dirty="0">
                          <a:solidFill>
                            <a:sysClr val="windowText" lastClr="000000"/>
                          </a:solidFill>
                        </a:rPr>
                        <a:t>시점 자유 변환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704111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55EB67BF-6CA0-482D-A5A8-FE44C8BE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23" y="5142731"/>
            <a:ext cx="852014" cy="8520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4F72F9-3367-492B-BAF9-594CEEFB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68" y="1018400"/>
            <a:ext cx="10936974" cy="52085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70360C0-F57C-4A20-BBB8-12EF95BB715C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FFFD9A7-3722-461B-8E22-C0BCC8849D7F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44D5C996-8464-467C-8FDD-4EA87D82E2A8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AFBF3FD-262C-4538-9625-92C97B20D7B5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B35F29-62CB-44DE-B63C-3C101A6EB818}"/>
              </a:ext>
            </a:extLst>
          </p:cNvPr>
          <p:cNvSpPr txBox="1"/>
          <p:nvPr/>
        </p:nvSpPr>
        <p:spPr>
          <a:xfrm>
            <a:off x="740088" y="83770"/>
            <a:ext cx="14205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사용방법</a:t>
            </a:r>
            <a:endParaRPr lang="en-US" altLang="ko-KR" sz="2000" b="1" dirty="0"/>
          </a:p>
          <a:p>
            <a:r>
              <a:rPr lang="ko-KR" altLang="en-US" dirty="0"/>
              <a:t>조작키 안내</a:t>
            </a:r>
          </a:p>
        </p:txBody>
      </p:sp>
    </p:spTree>
    <p:extLst>
      <p:ext uri="{BB962C8B-B14F-4D97-AF65-F5344CB8AC3E}">
        <p14:creationId xmlns:p14="http://schemas.microsoft.com/office/powerpoint/2010/main" val="1456950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6CDD929-439A-4F42-89CB-2379F048F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67" y="1125339"/>
            <a:ext cx="9939665" cy="4798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E2C787-CABB-4C02-8781-2F9ECFA9A68F}"/>
              </a:ext>
            </a:extLst>
          </p:cNvPr>
          <p:cNvSpPr txBox="1"/>
          <p:nvPr/>
        </p:nvSpPr>
        <p:spPr>
          <a:xfrm>
            <a:off x="2099390" y="6133231"/>
            <a:ext cx="8528178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게임을 실행하면 닉네임 입력 칸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조작법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게임 클리어 조건이 출력된다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4B28CB-A1B3-4099-958C-23F28E11D0A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21657B-A2F7-4FF3-AFA7-FF8FAA1F2813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50869B6-8B37-4CA2-9908-E86AFBD9E6FB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8A07AFC-2A88-40CC-BC46-CFF0F82DC90C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62D409-9AD2-44BC-B8CD-17E5C755EDB7}"/>
              </a:ext>
            </a:extLst>
          </p:cNvPr>
          <p:cNvSpPr txBox="1"/>
          <p:nvPr/>
        </p:nvSpPr>
        <p:spPr>
          <a:xfrm>
            <a:off x="740088" y="83770"/>
            <a:ext cx="155683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타이틀 출력</a:t>
            </a:r>
            <a:endParaRPr lang="en-US" altLang="ko-KR" sz="2000" b="1" dirty="0"/>
          </a:p>
          <a:p>
            <a:r>
              <a:rPr lang="ko-KR" altLang="en-US" dirty="0"/>
              <a:t>게임 안내</a:t>
            </a:r>
          </a:p>
        </p:txBody>
      </p:sp>
    </p:spTree>
    <p:extLst>
      <p:ext uri="{BB962C8B-B14F-4D97-AF65-F5344CB8AC3E}">
        <p14:creationId xmlns:p14="http://schemas.microsoft.com/office/powerpoint/2010/main" val="195983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A4B28CB-A1B3-4099-958C-23F28E11D0A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21657B-A2F7-4FF3-AFA7-FF8FAA1F2813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50869B6-8B37-4CA2-9908-E86AFBD9E6FB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8A07AFC-2A88-40CC-BC46-CFF0F82DC90C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B62D409-9AD2-44BC-B8CD-17E5C755EDB7}"/>
              </a:ext>
            </a:extLst>
          </p:cNvPr>
          <p:cNvSpPr txBox="1"/>
          <p:nvPr/>
        </p:nvSpPr>
        <p:spPr>
          <a:xfrm>
            <a:off x="740088" y="83770"/>
            <a:ext cx="142058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조명 설정</a:t>
            </a:r>
            <a:endParaRPr lang="en-US" altLang="ko-KR" sz="2000" b="1" dirty="0"/>
          </a:p>
          <a:p>
            <a:r>
              <a:rPr lang="ko-KR" altLang="en-US" dirty="0"/>
              <a:t>분위기 연출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78C94F-4C9F-4879-859E-89502B56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34" y="1545527"/>
            <a:ext cx="5862481" cy="4529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1948DB-629C-48A8-9BA4-537D03A4F489}"/>
              </a:ext>
            </a:extLst>
          </p:cNvPr>
          <p:cNvSpPr txBox="1"/>
          <p:nvPr/>
        </p:nvSpPr>
        <p:spPr>
          <a:xfrm>
            <a:off x="6559261" y="2970099"/>
            <a:ext cx="5169477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재질 및 조명 설정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E6AF072-62BB-4C2A-A0A4-C48401D23C01}"/>
              </a:ext>
            </a:extLst>
          </p:cNvPr>
          <p:cNvSpPr/>
          <p:nvPr/>
        </p:nvSpPr>
        <p:spPr>
          <a:xfrm>
            <a:off x="6651588" y="2909689"/>
            <a:ext cx="5169477" cy="1800682"/>
          </a:xfrm>
          <a:prstGeom prst="roundRect">
            <a:avLst>
              <a:gd name="adj" fmla="val 3567"/>
            </a:avLst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C19623-9E37-8FB7-9D30-F7B2FB74DAC6}"/>
              </a:ext>
            </a:extLst>
          </p:cNvPr>
          <p:cNvSpPr txBox="1"/>
          <p:nvPr/>
        </p:nvSpPr>
        <p:spPr>
          <a:xfrm>
            <a:off x="6096000" y="3695067"/>
            <a:ext cx="6096000" cy="883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 색을 보라색으로 설정하여</a:t>
            </a:r>
            <a:b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할로윈 분위기 연출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444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2">
            <a:extLst>
              <a:ext uri="{FF2B5EF4-FFF2-40B4-BE49-F238E27FC236}">
                <a16:creationId xmlns:a16="http://schemas.microsoft.com/office/drawing/2014/main" id="{5F255613-AAE8-4321-9EBA-89253DD45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4">
            <a:extLst>
              <a:ext uri="{FF2B5EF4-FFF2-40B4-BE49-F238E27FC236}">
                <a16:creationId xmlns:a16="http://schemas.microsoft.com/office/drawing/2014/main" id="{5A3987B4-5CBA-4CB7-862B-56A9917A2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774" y="0"/>
            <a:ext cx="1290924" cy="700685"/>
          </a:xfrm>
          <a:custGeom>
            <a:avLst/>
            <a:gdLst>
              <a:gd name="connsiteX0" fmla="*/ 0 w 1290924"/>
              <a:gd name="connsiteY0" fmla="*/ 0 h 700685"/>
              <a:gd name="connsiteX1" fmla="*/ 125445 w 1290924"/>
              <a:gd name="connsiteY1" fmla="*/ 0 h 700685"/>
              <a:gd name="connsiteX2" fmla="*/ 125445 w 1290924"/>
              <a:gd name="connsiteY2" fmla="*/ 529211 h 700685"/>
              <a:gd name="connsiteX3" fmla="*/ 1040371 w 1290924"/>
              <a:gd name="connsiteY3" fmla="*/ 0 h 700685"/>
              <a:gd name="connsiteX4" fmla="*/ 1290924 w 1290924"/>
              <a:gd name="connsiteY4" fmla="*/ 0 h 700685"/>
              <a:gd name="connsiteX5" fmla="*/ 94085 w 1290924"/>
              <a:gd name="connsiteY5" fmla="*/ 692290 h 700685"/>
              <a:gd name="connsiteX6" fmla="*/ 62724 w 1290924"/>
              <a:gd name="connsiteY6" fmla="*/ 700685 h 700685"/>
              <a:gd name="connsiteX7" fmla="*/ 0 w 1290924"/>
              <a:gd name="connsiteY7" fmla="*/ 637963 h 700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0924" h="700685">
                <a:moveTo>
                  <a:pt x="0" y="0"/>
                </a:moveTo>
                <a:lnTo>
                  <a:pt x="125445" y="0"/>
                </a:lnTo>
                <a:lnTo>
                  <a:pt x="125445" y="529211"/>
                </a:lnTo>
                <a:lnTo>
                  <a:pt x="1040371" y="0"/>
                </a:lnTo>
                <a:lnTo>
                  <a:pt x="1290924" y="0"/>
                </a:lnTo>
                <a:lnTo>
                  <a:pt x="94085" y="692290"/>
                </a:lnTo>
                <a:cubicBezTo>
                  <a:pt x="84551" y="697800"/>
                  <a:pt x="73733" y="700695"/>
                  <a:pt x="62724" y="700685"/>
                </a:cubicBezTo>
                <a:cubicBezTo>
                  <a:pt x="28082" y="700685"/>
                  <a:pt x="0" y="672604"/>
                  <a:pt x="0" y="63796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Freeform: Shape 26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0770" y="-702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9D39B4F-6B3D-4CFF-9FF5-6AF15D71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74" y="895907"/>
            <a:ext cx="2533422" cy="250175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DDC05C-3993-4351-8645-EBD3123B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313" y="528184"/>
            <a:ext cx="2548728" cy="2485009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18" name="그림 17" descr="하늘, 밝은이(가) 표시된 사진&#10;&#10;자동 생성된 설명">
            <a:extLst>
              <a:ext uri="{FF2B5EF4-FFF2-40B4-BE49-F238E27FC236}">
                <a16:creationId xmlns:a16="http://schemas.microsoft.com/office/drawing/2014/main" id="{13CF36AC-7BA4-45C3-8700-265D6537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774" y="3713607"/>
            <a:ext cx="2552700" cy="2374011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C788F4-C75E-413B-96CE-18146C188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3872" y="3241189"/>
            <a:ext cx="2533423" cy="2476420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232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1FF25AD-D64E-45A0-B2D0-F4A6AB09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10118500" y="6009536"/>
            <a:ext cx="1702506" cy="951685"/>
          </a:xfrm>
          <a:custGeom>
            <a:avLst/>
            <a:gdLst>
              <a:gd name="connsiteX0" fmla="*/ 1585229 w 1702506"/>
              <a:gd name="connsiteY0" fmla="*/ 764759 h 951685"/>
              <a:gd name="connsiteX1" fmla="*/ 1623024 w 1702506"/>
              <a:gd name="connsiteY1" fmla="*/ 792810 h 951685"/>
              <a:gd name="connsiteX2" fmla="*/ 1702506 w 1702506"/>
              <a:gd name="connsiteY2" fmla="*/ 951685 h 951685"/>
              <a:gd name="connsiteX3" fmla="*/ 1551862 w 1702506"/>
              <a:gd name="connsiteY3" fmla="*/ 933877 h 951685"/>
              <a:gd name="connsiteX4" fmla="*/ 1513200 w 1702506"/>
              <a:gd name="connsiteY4" fmla="*/ 856627 h 951685"/>
              <a:gd name="connsiteX5" fmla="*/ 1538499 w 1702506"/>
              <a:gd name="connsiteY5" fmla="*/ 770415 h 951685"/>
              <a:gd name="connsiteX6" fmla="*/ 1585229 w 1702506"/>
              <a:gd name="connsiteY6" fmla="*/ 764759 h 951685"/>
              <a:gd name="connsiteX7" fmla="*/ 933455 w 1702506"/>
              <a:gd name="connsiteY7" fmla="*/ 161308 h 951685"/>
              <a:gd name="connsiteX8" fmla="*/ 957797 w 1702506"/>
              <a:gd name="connsiteY8" fmla="*/ 167970 h 951685"/>
              <a:gd name="connsiteX9" fmla="*/ 1286982 w 1702506"/>
              <a:gd name="connsiteY9" fmla="*/ 387616 h 951685"/>
              <a:gd name="connsiteX10" fmla="*/ 1293725 w 1702506"/>
              <a:gd name="connsiteY10" fmla="*/ 477075 h 951685"/>
              <a:gd name="connsiteX11" fmla="*/ 1245453 w 1702506"/>
              <a:gd name="connsiteY11" fmla="*/ 499154 h 951685"/>
              <a:gd name="connsiteX12" fmla="*/ 1245167 w 1702506"/>
              <a:gd name="connsiteY12" fmla="*/ 499154 h 951685"/>
              <a:gd name="connsiteX13" fmla="*/ 1203638 w 1702506"/>
              <a:gd name="connsiteY13" fmla="*/ 484104 h 951685"/>
              <a:gd name="connsiteX14" fmla="*/ 900647 w 1702506"/>
              <a:gd name="connsiteY14" fmla="*/ 281508 h 951685"/>
              <a:gd name="connsiteX15" fmla="*/ 872454 w 1702506"/>
              <a:gd name="connsiteY15" fmla="*/ 196164 h 951685"/>
              <a:gd name="connsiteX16" fmla="*/ 933455 w 1702506"/>
              <a:gd name="connsiteY16" fmla="*/ 161308 h 951685"/>
              <a:gd name="connsiteX17" fmla="*/ 454020 w 1702506"/>
              <a:gd name="connsiteY17" fmla="*/ 13474 h 951685"/>
              <a:gd name="connsiteX18" fmla="*/ 477919 w 1702506"/>
              <a:gd name="connsiteY18" fmla="*/ 21437 h 951685"/>
              <a:gd name="connsiteX19" fmla="*/ 509236 w 1702506"/>
              <a:gd name="connsiteY19" fmla="*/ 84182 h 951685"/>
              <a:gd name="connsiteX20" fmla="*/ 445829 w 1702506"/>
              <a:gd name="connsiteY20" fmla="*/ 139871 h 951685"/>
              <a:gd name="connsiteX21" fmla="*/ 437447 w 1702506"/>
              <a:gd name="connsiteY21" fmla="*/ 139395 h 951685"/>
              <a:gd name="connsiteX22" fmla="*/ 73211 w 1702506"/>
              <a:gd name="connsiteY22" fmla="*/ 137204 h 951685"/>
              <a:gd name="connsiteX23" fmla="*/ 749 w 1702506"/>
              <a:gd name="connsiteY23" fmla="*/ 84082 h 951685"/>
              <a:gd name="connsiteX24" fmla="*/ 53871 w 1702506"/>
              <a:gd name="connsiteY24" fmla="*/ 11621 h 951685"/>
              <a:gd name="connsiteX25" fmla="*/ 58352 w 1702506"/>
              <a:gd name="connsiteY25" fmla="*/ 11093 h 951685"/>
              <a:gd name="connsiteX26" fmla="*/ 454020 w 1702506"/>
              <a:gd name="connsiteY26" fmla="*/ 13474 h 95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02506" h="951685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lnTo>
                  <a:pt x="1702506" y="951685"/>
                </a:lnTo>
                <a:lnTo>
                  <a:pt x="1551862" y="933877"/>
                </a:lnTo>
                <a:lnTo>
                  <a:pt x="1513200" y="856627"/>
                </a:ln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60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A4B28CB-A1B3-4099-958C-23F28E11D0A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421657B-A2F7-4FF3-AFA7-FF8FAA1F2813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350869B6-8B37-4CA2-9908-E86AFBD9E6FB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88A07AFC-2A88-40CC-BC46-CFF0F82DC90C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0E8839C-0B48-43A4-9674-504A38FC9B5B}"/>
              </a:ext>
            </a:extLst>
          </p:cNvPr>
          <p:cNvSpPr txBox="1"/>
          <p:nvPr/>
        </p:nvSpPr>
        <p:spPr>
          <a:xfrm>
            <a:off x="740088" y="83770"/>
            <a:ext cx="21948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카메라 설정</a:t>
            </a:r>
            <a:endParaRPr lang="en-US" altLang="ko-KR" sz="2000" b="1" dirty="0"/>
          </a:p>
          <a:p>
            <a:r>
              <a:rPr lang="ko-KR" altLang="en-US" dirty="0"/>
              <a:t>상황별 카메라 설정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8E08B5E-7641-43BE-96CF-1778A952034D}"/>
              </a:ext>
            </a:extLst>
          </p:cNvPr>
          <p:cNvSpPr/>
          <p:nvPr/>
        </p:nvSpPr>
        <p:spPr>
          <a:xfrm>
            <a:off x="493332" y="1363183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7CF13D6-C213-4851-A1F4-1D6F033C7B90}"/>
              </a:ext>
            </a:extLst>
          </p:cNvPr>
          <p:cNvSpPr/>
          <p:nvPr/>
        </p:nvSpPr>
        <p:spPr>
          <a:xfrm>
            <a:off x="9561137" y="59771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77D40BB-572E-4047-B32E-A46F2B9CED7E}"/>
              </a:ext>
            </a:extLst>
          </p:cNvPr>
          <p:cNvSpPr/>
          <p:nvPr/>
        </p:nvSpPr>
        <p:spPr>
          <a:xfrm>
            <a:off x="6786712" y="380376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4625E612-2B32-4A3C-88E1-9FF68196AD95}"/>
              </a:ext>
            </a:extLst>
          </p:cNvPr>
          <p:cNvSpPr/>
          <p:nvPr/>
        </p:nvSpPr>
        <p:spPr>
          <a:xfrm>
            <a:off x="9561137" y="3355525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7CA7FC-5955-40BB-BB70-F86DCEDB1282}"/>
              </a:ext>
            </a:extLst>
          </p:cNvPr>
          <p:cNvSpPr txBox="1"/>
          <p:nvPr/>
        </p:nvSpPr>
        <p:spPr>
          <a:xfrm>
            <a:off x="926523" y="1363183"/>
            <a:ext cx="5345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/>
              <a:t>인트로</a:t>
            </a:r>
            <a:r>
              <a:rPr lang="ko-KR" altLang="en-US" b="1" dirty="0"/>
              <a:t> 카메라</a:t>
            </a:r>
            <a:endParaRPr lang="en-US" altLang="ko-KR" b="1" dirty="0"/>
          </a:p>
          <a:p>
            <a:r>
              <a:rPr lang="ko-KR" altLang="en-US" dirty="0"/>
              <a:t>비장한 준비의 모습을 표현했다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 </a:t>
            </a:r>
            <a:r>
              <a:rPr lang="en-US" altLang="ko-KR" dirty="0" err="1"/>
              <a:t>eyeX</a:t>
            </a:r>
            <a:r>
              <a:rPr lang="en-US" altLang="ko-KR" dirty="0"/>
              <a:t>, </a:t>
            </a:r>
            <a:r>
              <a:rPr lang="en-US" altLang="ko-KR" dirty="0" err="1"/>
              <a:t>eyeY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값을 원점까지 이동한다</a:t>
            </a:r>
            <a:r>
              <a:rPr lang="en-US" altLang="ko-KR" dirty="0"/>
              <a:t>.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DAE90242-F362-4DA4-A125-A9BE6F25B38A}"/>
              </a:ext>
            </a:extLst>
          </p:cNvPr>
          <p:cNvSpPr/>
          <p:nvPr/>
        </p:nvSpPr>
        <p:spPr>
          <a:xfrm>
            <a:off x="493332" y="262039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2DE90B-05D5-47EF-90C7-0B4E3E54D471}"/>
              </a:ext>
            </a:extLst>
          </p:cNvPr>
          <p:cNvSpPr txBox="1"/>
          <p:nvPr/>
        </p:nvSpPr>
        <p:spPr>
          <a:xfrm>
            <a:off x="926523" y="2620394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앞모습 카메라</a:t>
            </a:r>
            <a:endParaRPr lang="en-US" altLang="ko-KR" b="1" dirty="0"/>
          </a:p>
          <a:p>
            <a:r>
              <a:rPr lang="ko-KR" altLang="en-US" dirty="0"/>
              <a:t>달리는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캐릭터의</a:t>
            </a:r>
            <a:r>
              <a:rPr lang="ko-KR" altLang="en-US" dirty="0"/>
              <a:t> 뒤를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키보드의 </a:t>
            </a:r>
            <a:r>
              <a:rPr lang="en-US" altLang="ko-KR" dirty="0"/>
              <a:t>2</a:t>
            </a:r>
            <a:r>
              <a:rPr lang="ko-KR" altLang="en-US" dirty="0"/>
              <a:t>번을 이용하면 볼 수 있다</a:t>
            </a:r>
            <a:r>
              <a:rPr lang="en-US" altLang="ko-KR" dirty="0"/>
              <a:t>.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2B464C22-6E7E-44D2-A841-A4F771A9DCDD}"/>
              </a:ext>
            </a:extLst>
          </p:cNvPr>
          <p:cNvSpPr/>
          <p:nvPr/>
        </p:nvSpPr>
        <p:spPr>
          <a:xfrm>
            <a:off x="6788675" y="991480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07183343-2334-4B6E-AB6F-74DC72EBFCCE}"/>
              </a:ext>
            </a:extLst>
          </p:cNvPr>
          <p:cNvSpPr/>
          <p:nvPr/>
        </p:nvSpPr>
        <p:spPr>
          <a:xfrm>
            <a:off x="493332" y="380376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F2E59CA-697F-49C6-8184-63E0DAF559AA}"/>
              </a:ext>
            </a:extLst>
          </p:cNvPr>
          <p:cNvSpPr txBox="1"/>
          <p:nvPr/>
        </p:nvSpPr>
        <p:spPr>
          <a:xfrm>
            <a:off x="926523" y="3803764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옆모습 카메라</a:t>
            </a:r>
            <a:endParaRPr lang="en-US" altLang="ko-KR" b="1" dirty="0"/>
          </a:p>
          <a:p>
            <a:r>
              <a:rPr lang="ko-KR" altLang="en-US" dirty="0"/>
              <a:t>캐릭터의 옆 모습을 볼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키보드 </a:t>
            </a:r>
            <a:r>
              <a:rPr lang="en-US" altLang="ko-KR" dirty="0"/>
              <a:t>3</a:t>
            </a:r>
            <a:r>
              <a:rPr lang="ko-KR" altLang="en-US" dirty="0"/>
              <a:t>번을 이용하여 볼 수 있다</a:t>
            </a:r>
            <a:r>
              <a:rPr lang="en-US" altLang="ko-KR" dirty="0"/>
              <a:t>.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2AE9970-50E8-4463-A70D-C4E503E7AB9C}"/>
              </a:ext>
            </a:extLst>
          </p:cNvPr>
          <p:cNvSpPr/>
          <p:nvPr/>
        </p:nvSpPr>
        <p:spPr>
          <a:xfrm>
            <a:off x="482985" y="5055068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12A912-621D-4A41-816E-70786CE2EA7C}"/>
              </a:ext>
            </a:extLst>
          </p:cNvPr>
          <p:cNvSpPr txBox="1"/>
          <p:nvPr/>
        </p:nvSpPr>
        <p:spPr>
          <a:xfrm>
            <a:off x="916176" y="5055068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뒷모습 카메라</a:t>
            </a:r>
            <a:endParaRPr lang="en-US" altLang="ko-KR" b="1" dirty="0"/>
          </a:p>
          <a:p>
            <a:r>
              <a:rPr lang="ko-KR" altLang="en-US" dirty="0"/>
              <a:t>기본 카메라 셋팅이다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이곳에 맞추어 텍스트가 출력된다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895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27D1EEF2-AA62-42CC-98F7-312A11F71ECE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77B202C-22F2-4A9B-8A61-5D42CE18F1FC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27CE0C32-BFD7-4B74-913F-DDAA984EC34D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D05C1D45-F845-485B-AFCF-E3A01FA20A43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868794-3EDF-4EC7-A375-02E032D3E515}"/>
              </a:ext>
            </a:extLst>
          </p:cNvPr>
          <p:cNvSpPr txBox="1"/>
          <p:nvPr/>
        </p:nvSpPr>
        <p:spPr>
          <a:xfrm>
            <a:off x="740088" y="83770"/>
            <a:ext cx="219483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카메라 설정</a:t>
            </a:r>
            <a:endParaRPr lang="en-US" altLang="ko-KR" sz="2000" b="1" dirty="0"/>
          </a:p>
          <a:p>
            <a:r>
              <a:rPr lang="ko-KR" altLang="en-US" dirty="0"/>
              <a:t>상황별 카메라 설정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E8B8A-7D2C-4E50-BE18-EB12F220E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808" y="162342"/>
            <a:ext cx="2819452" cy="277338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FB8925-2207-4DD9-90C7-8136CCA48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39" y="5688949"/>
            <a:ext cx="3057525" cy="914400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400C3F09-CC53-4CC4-8945-B9400CDD0703}"/>
              </a:ext>
            </a:extLst>
          </p:cNvPr>
          <p:cNvSpPr/>
          <p:nvPr/>
        </p:nvSpPr>
        <p:spPr>
          <a:xfrm>
            <a:off x="9181609" y="296360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3B12626-2557-4B07-BFDD-D105C772B521}"/>
              </a:ext>
            </a:extLst>
          </p:cNvPr>
          <p:cNvSpPr/>
          <p:nvPr/>
        </p:nvSpPr>
        <p:spPr>
          <a:xfrm>
            <a:off x="8714348" y="5595238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297E1953-A9DF-45B4-8226-48201B936E7B}"/>
              </a:ext>
            </a:extLst>
          </p:cNvPr>
          <p:cNvSpPr/>
          <p:nvPr/>
        </p:nvSpPr>
        <p:spPr>
          <a:xfrm>
            <a:off x="493332" y="1363183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7136A2-4BEC-469E-A6A7-756A01724A93}"/>
              </a:ext>
            </a:extLst>
          </p:cNvPr>
          <p:cNvSpPr txBox="1"/>
          <p:nvPr/>
        </p:nvSpPr>
        <p:spPr>
          <a:xfrm>
            <a:off x="926523" y="1363183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마우스 조작 카메라</a:t>
            </a:r>
            <a:endParaRPr lang="en-US" altLang="ko-KR" b="1" dirty="0"/>
          </a:p>
          <a:p>
            <a:r>
              <a:rPr lang="ko-KR" altLang="en-US" dirty="0"/>
              <a:t>마우스로 화면을 클릭 한 후 드래그를 할 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드래그에 맞추어 카메라가 움직인다</a:t>
            </a:r>
            <a:r>
              <a:rPr lang="en-US" altLang="ko-KR" dirty="0"/>
              <a:t>.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EC30600-94EC-40CA-9B5D-88D9461DCC8C}"/>
              </a:ext>
            </a:extLst>
          </p:cNvPr>
          <p:cNvSpPr/>
          <p:nvPr/>
        </p:nvSpPr>
        <p:spPr>
          <a:xfrm>
            <a:off x="493332" y="262039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EE08E7-CB20-4E83-8823-9A8B5582D7F9}"/>
              </a:ext>
            </a:extLst>
          </p:cNvPr>
          <p:cNvSpPr txBox="1"/>
          <p:nvPr/>
        </p:nvSpPr>
        <p:spPr>
          <a:xfrm>
            <a:off x="926523" y="2620394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키보드 조작 카메라</a:t>
            </a:r>
            <a:endParaRPr lang="en-US" altLang="ko-KR" b="1" dirty="0"/>
          </a:p>
          <a:p>
            <a:r>
              <a:rPr lang="ko-KR" altLang="en-US" dirty="0"/>
              <a:t>키보드 </a:t>
            </a:r>
            <a:r>
              <a:rPr lang="en-US" altLang="ko-KR" dirty="0"/>
              <a:t>w, s</a:t>
            </a:r>
            <a:r>
              <a:rPr lang="ko-KR" altLang="en-US" dirty="0"/>
              <a:t>를 이용하면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카메라를 위</a:t>
            </a:r>
            <a:r>
              <a:rPr lang="en-US" altLang="ko-KR" dirty="0"/>
              <a:t>/</a:t>
            </a:r>
            <a:r>
              <a:rPr lang="ko-KR" altLang="en-US" dirty="0"/>
              <a:t>아래로 보는 각도를 바꿀 수 있다</a:t>
            </a:r>
            <a:r>
              <a:rPr lang="en-US" altLang="ko-KR" dirty="0"/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58E66192-8543-44B2-AE5A-6BBC5FAB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0808" y="3069743"/>
            <a:ext cx="2866656" cy="2460150"/>
          </a:xfrm>
          <a:prstGeom prst="rect">
            <a:avLst/>
          </a:prstGeom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67818D96-D3CB-40A4-9178-A3DA8FF50A89}"/>
              </a:ext>
            </a:extLst>
          </p:cNvPr>
          <p:cNvSpPr/>
          <p:nvPr/>
        </p:nvSpPr>
        <p:spPr>
          <a:xfrm>
            <a:off x="9181608" y="3230593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57FAB59-982C-42C9-B029-DBA242E6833B}"/>
              </a:ext>
            </a:extLst>
          </p:cNvPr>
          <p:cNvSpPr/>
          <p:nvPr/>
        </p:nvSpPr>
        <p:spPr>
          <a:xfrm>
            <a:off x="493332" y="3865904"/>
            <a:ext cx="371703" cy="37170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7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2D5018-E45B-4864-8621-C3F60F73D324}"/>
              </a:ext>
            </a:extLst>
          </p:cNvPr>
          <p:cNvSpPr txBox="1"/>
          <p:nvPr/>
        </p:nvSpPr>
        <p:spPr>
          <a:xfrm>
            <a:off x="926523" y="3865904"/>
            <a:ext cx="516947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카메라를 따라가는 글자</a:t>
            </a:r>
            <a:endParaRPr lang="en-US" altLang="ko-KR" b="1" dirty="0"/>
          </a:p>
          <a:p>
            <a:r>
              <a:rPr lang="ko-KR" altLang="en-US" dirty="0"/>
              <a:t>글자를 </a:t>
            </a:r>
            <a:r>
              <a:rPr lang="en-US" altLang="ko-KR" dirty="0"/>
              <a:t>2D </a:t>
            </a:r>
            <a:r>
              <a:rPr lang="ko-KR" altLang="en-US" dirty="0"/>
              <a:t>공간처럼 연출하기 위해</a:t>
            </a:r>
            <a:endParaRPr lang="en-US" altLang="ko-KR" dirty="0"/>
          </a:p>
          <a:p>
            <a:r>
              <a:rPr lang="ko-KR" altLang="en-US" dirty="0"/>
              <a:t>카메라를 움직이는 만큼 글자의 위치를 움직였다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175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1ADC7246-E780-424F-BA36-FF63B77C619E}"/>
              </a:ext>
            </a:extLst>
          </p:cNvPr>
          <p:cNvSpPr/>
          <p:nvPr/>
        </p:nvSpPr>
        <p:spPr>
          <a:xfrm>
            <a:off x="6916627" y="1194472"/>
            <a:ext cx="4951260" cy="342665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D73139-7B15-487F-BC98-F33E426920C8}"/>
              </a:ext>
            </a:extLst>
          </p:cNvPr>
          <p:cNvSpPr/>
          <p:nvPr/>
        </p:nvSpPr>
        <p:spPr>
          <a:xfrm>
            <a:off x="6900503" y="502632"/>
            <a:ext cx="5035660" cy="399608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439AA0-19F1-44D7-AC67-C5B4CDD90001}"/>
              </a:ext>
            </a:extLst>
          </p:cNvPr>
          <p:cNvGrpSpPr/>
          <p:nvPr/>
        </p:nvGrpSpPr>
        <p:grpSpPr>
          <a:xfrm>
            <a:off x="370935" y="0"/>
            <a:ext cx="301925" cy="841010"/>
            <a:chOff x="2725946" y="457200"/>
            <a:chExt cx="258795" cy="6155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B702FB4-AC8E-44EB-B572-944537317478}"/>
                </a:ext>
              </a:extLst>
            </p:cNvPr>
            <p:cNvSpPr/>
            <p:nvPr/>
          </p:nvSpPr>
          <p:spPr>
            <a:xfrm>
              <a:off x="2725947" y="457200"/>
              <a:ext cx="258793" cy="534838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5B29F2BD-45FB-47E6-BE0D-DC6523A250E1}"/>
                </a:ext>
              </a:extLst>
            </p:cNvPr>
            <p:cNvSpPr/>
            <p:nvPr/>
          </p:nvSpPr>
          <p:spPr>
            <a:xfrm rot="5400000">
              <a:off x="2709852" y="855475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7304993B-B45F-4A2B-83F5-8B2279871CC1}"/>
                </a:ext>
              </a:extLst>
            </p:cNvPr>
            <p:cNvSpPr/>
            <p:nvPr/>
          </p:nvSpPr>
          <p:spPr>
            <a:xfrm rot="16200000" flipH="1">
              <a:off x="2767479" y="855474"/>
              <a:ext cx="233355" cy="201168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01E3E25-B31B-430A-BF0C-9CEA965301DE}"/>
              </a:ext>
            </a:extLst>
          </p:cNvPr>
          <p:cNvSpPr txBox="1"/>
          <p:nvPr/>
        </p:nvSpPr>
        <p:spPr>
          <a:xfrm>
            <a:off x="740088" y="83770"/>
            <a:ext cx="19736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캐릭터 모델링</a:t>
            </a:r>
            <a:endParaRPr lang="en-US" altLang="ko-KR" sz="2000" b="1" dirty="0"/>
          </a:p>
          <a:p>
            <a:r>
              <a:rPr lang="ko-KR" altLang="en-US" dirty="0"/>
              <a:t>팔</a:t>
            </a:r>
            <a:r>
              <a:rPr lang="en-US" altLang="ko-KR" dirty="0"/>
              <a:t>/</a:t>
            </a:r>
            <a:r>
              <a:rPr lang="ko-KR" altLang="en-US" dirty="0"/>
              <a:t>다리의 움직임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0D5BD9-3DC0-4440-ACCE-E71F23B6A4B4}"/>
              </a:ext>
            </a:extLst>
          </p:cNvPr>
          <p:cNvGrpSpPr/>
          <p:nvPr/>
        </p:nvGrpSpPr>
        <p:grpSpPr>
          <a:xfrm>
            <a:off x="672859" y="1363183"/>
            <a:ext cx="2785946" cy="4692753"/>
            <a:chOff x="719254" y="1926680"/>
            <a:chExt cx="2203567" cy="3721113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4C6ED1D-D8F3-4971-9BE9-014F946C5F16}"/>
                </a:ext>
              </a:extLst>
            </p:cNvPr>
            <p:cNvGrpSpPr/>
            <p:nvPr/>
          </p:nvGrpSpPr>
          <p:grpSpPr>
            <a:xfrm rot="1995527">
              <a:off x="1522166" y="4678703"/>
              <a:ext cx="455696" cy="969090"/>
              <a:chOff x="6096000" y="4172130"/>
              <a:chExt cx="702025" cy="106027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BE3BEF8-C602-4454-8C24-89574A2BF89B}"/>
                  </a:ext>
                </a:extLst>
              </p:cNvPr>
              <p:cNvSpPr/>
              <p:nvPr/>
            </p:nvSpPr>
            <p:spPr>
              <a:xfrm>
                <a:off x="6096000" y="4172130"/>
                <a:ext cx="355600" cy="1060270"/>
              </a:xfrm>
              <a:prstGeom prst="rect">
                <a:avLst/>
              </a:prstGeom>
              <a:solidFill>
                <a:srgbClr val="00B05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CC17099-BA1A-4470-8086-37E5F584B56D}"/>
                  </a:ext>
                </a:extLst>
              </p:cNvPr>
              <p:cNvSpPr/>
              <p:nvPr/>
            </p:nvSpPr>
            <p:spPr>
              <a:xfrm>
                <a:off x="6096000" y="4947920"/>
                <a:ext cx="702025" cy="284480"/>
              </a:xfrm>
              <a:prstGeom prst="rect">
                <a:avLst/>
              </a:prstGeom>
              <a:solidFill>
                <a:srgbClr val="00B05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28719E4-42FD-4798-88C0-3192EB09D200}"/>
                </a:ext>
              </a:extLst>
            </p:cNvPr>
            <p:cNvGrpSpPr/>
            <p:nvPr/>
          </p:nvGrpSpPr>
          <p:grpSpPr>
            <a:xfrm rot="20785755">
              <a:off x="1946032" y="4670135"/>
              <a:ext cx="488351" cy="968728"/>
              <a:chOff x="6096000" y="4172130"/>
              <a:chExt cx="702025" cy="1060270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D5B3DAA-9020-4174-B803-9DA8DA1127D0}"/>
                  </a:ext>
                </a:extLst>
              </p:cNvPr>
              <p:cNvSpPr/>
              <p:nvPr/>
            </p:nvSpPr>
            <p:spPr>
              <a:xfrm>
                <a:off x="6096000" y="4172130"/>
                <a:ext cx="355600" cy="1060270"/>
              </a:xfrm>
              <a:prstGeom prst="rect">
                <a:avLst/>
              </a:prstGeom>
              <a:solidFill>
                <a:srgbClr val="00B05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1CF6731-13C5-4D40-84BA-857FFE6BF239}"/>
                  </a:ext>
                </a:extLst>
              </p:cNvPr>
              <p:cNvSpPr/>
              <p:nvPr/>
            </p:nvSpPr>
            <p:spPr>
              <a:xfrm>
                <a:off x="6096000" y="4947920"/>
                <a:ext cx="702025" cy="284480"/>
              </a:xfrm>
              <a:prstGeom prst="rect">
                <a:avLst/>
              </a:prstGeom>
              <a:solidFill>
                <a:srgbClr val="00B05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F21BA0A-6A63-4C08-90E3-3E3F39D33DA6}"/>
                </a:ext>
              </a:extLst>
            </p:cNvPr>
            <p:cNvGrpSpPr/>
            <p:nvPr/>
          </p:nvGrpSpPr>
          <p:grpSpPr>
            <a:xfrm rot="18886844">
              <a:off x="2080155" y="3463055"/>
              <a:ext cx="911328" cy="774005"/>
              <a:chOff x="5222240" y="2286000"/>
              <a:chExt cx="1239520" cy="972790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33AEB882-F79A-4762-8B0A-AD4317F00234}"/>
                  </a:ext>
                </a:extLst>
              </p:cNvPr>
              <p:cNvSpPr/>
              <p:nvPr/>
            </p:nvSpPr>
            <p:spPr>
              <a:xfrm>
                <a:off x="5222240" y="2286000"/>
                <a:ext cx="335280" cy="827981"/>
              </a:xfrm>
              <a:prstGeom prst="rect">
                <a:avLst/>
              </a:prstGeom>
              <a:solidFill>
                <a:srgbClr val="FF0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6EDD908-BE80-405C-A7C5-430E12A55451}"/>
                  </a:ext>
                </a:extLst>
              </p:cNvPr>
              <p:cNvSpPr/>
              <p:nvPr/>
            </p:nvSpPr>
            <p:spPr>
              <a:xfrm>
                <a:off x="5222240" y="2753360"/>
                <a:ext cx="873760" cy="360621"/>
              </a:xfrm>
              <a:prstGeom prst="rect">
                <a:avLst/>
              </a:prstGeom>
              <a:solidFill>
                <a:srgbClr val="FFC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59B3E201-4611-44FE-81E6-688C1F804B87}"/>
                  </a:ext>
                </a:extLst>
              </p:cNvPr>
              <p:cNvSpPr/>
              <p:nvPr/>
            </p:nvSpPr>
            <p:spPr>
              <a:xfrm>
                <a:off x="5862320" y="2659350"/>
                <a:ext cx="599440" cy="599440"/>
              </a:xfrm>
              <a:prstGeom prst="ellipse">
                <a:avLst/>
              </a:prstGeom>
              <a:solidFill>
                <a:srgbClr val="FFC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4975758A-2925-40FB-A219-0D2AD88298E6}"/>
                </a:ext>
              </a:extLst>
            </p:cNvPr>
            <p:cNvSpPr/>
            <p:nvPr/>
          </p:nvSpPr>
          <p:spPr>
            <a:xfrm rot="19854300">
              <a:off x="951250" y="1926680"/>
              <a:ext cx="761724" cy="81756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FCFE0B0-EFCA-4D2E-9702-4EB73029E295}"/>
                </a:ext>
              </a:extLst>
            </p:cNvPr>
            <p:cNvSpPr/>
            <p:nvPr/>
          </p:nvSpPr>
          <p:spPr>
            <a:xfrm rot="19806021">
              <a:off x="719254" y="2549585"/>
              <a:ext cx="1758991" cy="3860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10A6DFDE-ADDE-4FB3-BD64-FFB0DEF6390C}"/>
                </a:ext>
              </a:extLst>
            </p:cNvPr>
            <p:cNvSpPr/>
            <p:nvPr/>
          </p:nvSpPr>
          <p:spPr>
            <a:xfrm>
              <a:off x="1129302" y="3348385"/>
              <a:ext cx="1468776" cy="162243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2856D3E-ED60-4842-BAE5-45C3E68CEB98}"/>
                </a:ext>
              </a:extLst>
            </p:cNvPr>
            <p:cNvSpPr/>
            <p:nvPr/>
          </p:nvSpPr>
          <p:spPr>
            <a:xfrm>
              <a:off x="1230902" y="2554606"/>
              <a:ext cx="1367176" cy="13341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A77E148-1217-4C7E-8862-96E1D7364A16}"/>
                </a:ext>
              </a:extLst>
            </p:cNvPr>
            <p:cNvGrpSpPr/>
            <p:nvPr/>
          </p:nvGrpSpPr>
          <p:grpSpPr>
            <a:xfrm rot="2343531">
              <a:off x="1271318" y="3972242"/>
              <a:ext cx="911328" cy="774005"/>
              <a:chOff x="5222240" y="2286000"/>
              <a:chExt cx="1239520" cy="972790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2671AB4-75D7-402F-B324-D7B0818677A9}"/>
                  </a:ext>
                </a:extLst>
              </p:cNvPr>
              <p:cNvSpPr/>
              <p:nvPr/>
            </p:nvSpPr>
            <p:spPr>
              <a:xfrm>
                <a:off x="5222240" y="2286000"/>
                <a:ext cx="335280" cy="827981"/>
              </a:xfrm>
              <a:prstGeom prst="rect">
                <a:avLst/>
              </a:prstGeom>
              <a:solidFill>
                <a:srgbClr val="FF0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A2634D0B-773A-4621-8B41-1707D2F3A9C6}"/>
                  </a:ext>
                </a:extLst>
              </p:cNvPr>
              <p:cNvSpPr/>
              <p:nvPr/>
            </p:nvSpPr>
            <p:spPr>
              <a:xfrm>
                <a:off x="5222240" y="2753360"/>
                <a:ext cx="873760" cy="360621"/>
              </a:xfrm>
              <a:prstGeom prst="rect">
                <a:avLst/>
              </a:prstGeom>
              <a:solidFill>
                <a:srgbClr val="FFC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E09DA9E-0C9A-4C99-B309-3685966602F0}"/>
                  </a:ext>
                </a:extLst>
              </p:cNvPr>
              <p:cNvSpPr/>
              <p:nvPr/>
            </p:nvSpPr>
            <p:spPr>
              <a:xfrm>
                <a:off x="5862320" y="2659350"/>
                <a:ext cx="599440" cy="599440"/>
              </a:xfrm>
              <a:prstGeom prst="ellipse">
                <a:avLst/>
              </a:prstGeom>
              <a:solidFill>
                <a:srgbClr val="FFC000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59DE33-F6E5-4D3C-B47B-2EC172AC0B6E}"/>
              </a:ext>
            </a:extLst>
          </p:cNvPr>
          <p:cNvGrpSpPr/>
          <p:nvPr/>
        </p:nvGrpSpPr>
        <p:grpSpPr>
          <a:xfrm>
            <a:off x="5061502" y="422324"/>
            <a:ext cx="2894615" cy="2638006"/>
            <a:chOff x="5222240" y="2129154"/>
            <a:chExt cx="1239520" cy="11296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A468525-1E4B-4332-9BF9-CE849540816D}"/>
                </a:ext>
              </a:extLst>
            </p:cNvPr>
            <p:cNvSpPr/>
            <p:nvPr/>
          </p:nvSpPr>
          <p:spPr>
            <a:xfrm>
              <a:off x="5222240" y="2129154"/>
              <a:ext cx="335280" cy="984827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68DBB73-9210-414E-9F81-030E7B27C87F}"/>
                </a:ext>
              </a:extLst>
            </p:cNvPr>
            <p:cNvSpPr/>
            <p:nvPr/>
          </p:nvSpPr>
          <p:spPr>
            <a:xfrm>
              <a:off x="5222240" y="2753360"/>
              <a:ext cx="873760" cy="360621"/>
            </a:xfrm>
            <a:prstGeom prst="rect">
              <a:avLst/>
            </a:prstGeom>
            <a:solidFill>
              <a:srgbClr val="FFC000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08B1962-D4DC-4C95-884C-9430B3C12464}"/>
                </a:ext>
              </a:extLst>
            </p:cNvPr>
            <p:cNvSpPr/>
            <p:nvPr/>
          </p:nvSpPr>
          <p:spPr>
            <a:xfrm>
              <a:off x="5862320" y="2659350"/>
              <a:ext cx="599440" cy="599440"/>
            </a:xfrm>
            <a:prstGeom prst="ellipse">
              <a:avLst/>
            </a:prstGeom>
            <a:solidFill>
              <a:srgbClr val="FFC000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58E0148-56CA-42AE-8421-A148C6E69D22}"/>
              </a:ext>
            </a:extLst>
          </p:cNvPr>
          <p:cNvGrpSpPr/>
          <p:nvPr/>
        </p:nvGrpSpPr>
        <p:grpSpPr>
          <a:xfrm>
            <a:off x="5071532" y="3797671"/>
            <a:ext cx="1794162" cy="2709728"/>
            <a:chOff x="6096000" y="4172130"/>
            <a:chExt cx="702025" cy="106027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2E92736-2C5C-45FB-BA8C-3F38CB848385}"/>
                </a:ext>
              </a:extLst>
            </p:cNvPr>
            <p:cNvSpPr/>
            <p:nvPr/>
          </p:nvSpPr>
          <p:spPr>
            <a:xfrm>
              <a:off x="6096000" y="4172130"/>
              <a:ext cx="355600" cy="1060270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A2BA575-2D39-4B1E-8251-E49D6384049F}"/>
                </a:ext>
              </a:extLst>
            </p:cNvPr>
            <p:cNvSpPr/>
            <p:nvPr/>
          </p:nvSpPr>
          <p:spPr>
            <a:xfrm>
              <a:off x="6096000" y="4947920"/>
              <a:ext cx="702025" cy="284480"/>
            </a:xfrm>
            <a:prstGeom prst="rect">
              <a:avLst/>
            </a:prstGeom>
            <a:solidFill>
              <a:srgbClr val="00B050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원형: 비어 있음 33">
            <a:extLst>
              <a:ext uri="{FF2B5EF4-FFF2-40B4-BE49-F238E27FC236}">
                <a16:creationId xmlns:a16="http://schemas.microsoft.com/office/drawing/2014/main" id="{EC34B719-0CEF-4CB9-A90B-30368AF08609}"/>
              </a:ext>
            </a:extLst>
          </p:cNvPr>
          <p:cNvSpPr/>
          <p:nvPr/>
        </p:nvSpPr>
        <p:spPr>
          <a:xfrm>
            <a:off x="5159213" y="530603"/>
            <a:ext cx="547803" cy="547803"/>
          </a:xfrm>
          <a:prstGeom prst="donut">
            <a:avLst>
              <a:gd name="adj" fmla="val 3607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원형: 비어 있음 34">
            <a:extLst>
              <a:ext uri="{FF2B5EF4-FFF2-40B4-BE49-F238E27FC236}">
                <a16:creationId xmlns:a16="http://schemas.microsoft.com/office/drawing/2014/main" id="{A35B52D2-DB92-4D77-AF6F-BE66BDE887FF}"/>
              </a:ext>
            </a:extLst>
          </p:cNvPr>
          <p:cNvSpPr/>
          <p:nvPr/>
        </p:nvSpPr>
        <p:spPr>
          <a:xfrm>
            <a:off x="5159213" y="2027186"/>
            <a:ext cx="547803" cy="547803"/>
          </a:xfrm>
          <a:prstGeom prst="donut">
            <a:avLst>
              <a:gd name="adj" fmla="val 3607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원형: 비어 있음 35">
            <a:extLst>
              <a:ext uri="{FF2B5EF4-FFF2-40B4-BE49-F238E27FC236}">
                <a16:creationId xmlns:a16="http://schemas.microsoft.com/office/drawing/2014/main" id="{7E42EE2C-A6C4-495B-BC1A-6DC1441FCBCD}"/>
              </a:ext>
            </a:extLst>
          </p:cNvPr>
          <p:cNvSpPr/>
          <p:nvPr/>
        </p:nvSpPr>
        <p:spPr>
          <a:xfrm>
            <a:off x="5234826" y="3965538"/>
            <a:ext cx="547803" cy="547803"/>
          </a:xfrm>
          <a:prstGeom prst="donut">
            <a:avLst>
              <a:gd name="adj" fmla="val 3607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130BE63-8E40-46F3-8A3F-C2D773D2E5AE}"/>
              </a:ext>
            </a:extLst>
          </p:cNvPr>
          <p:cNvSpPr txBox="1"/>
          <p:nvPr/>
        </p:nvSpPr>
        <p:spPr>
          <a:xfrm>
            <a:off x="6900503" y="530603"/>
            <a:ext cx="5213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glRotatef(sin(userT * 0.1) * 90 + 90, 1, 0, 0);</a:t>
            </a:r>
            <a:endParaRPr lang="ko-KR" altLang="en-US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2EB0764-39BF-45EC-94F9-0A518FA57C22}"/>
              </a:ext>
            </a:extLst>
          </p:cNvPr>
          <p:cNvSpPr txBox="1"/>
          <p:nvPr/>
        </p:nvSpPr>
        <p:spPr>
          <a:xfrm>
            <a:off x="6882404" y="1185041"/>
            <a:ext cx="5080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glRotatef(sin(userT * 0.1) * 45 + 45, 1, 0, 0);</a:t>
            </a:r>
            <a:endParaRPr lang="ko-KR" altLang="en-US" b="1" dirty="0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B1E897F-FA51-4801-8479-11658A6B42D2}"/>
              </a:ext>
            </a:extLst>
          </p:cNvPr>
          <p:cNvGrpSpPr/>
          <p:nvPr/>
        </p:nvGrpSpPr>
        <p:grpSpPr>
          <a:xfrm rot="8251513">
            <a:off x="4322333" y="-278323"/>
            <a:ext cx="2261308" cy="2264218"/>
            <a:chOff x="4041081" y="1550599"/>
            <a:chExt cx="2261308" cy="2264218"/>
          </a:xfrm>
        </p:grpSpPr>
        <p:sp>
          <p:nvSpPr>
            <p:cNvPr id="59" name="막힌 원호 58">
              <a:extLst>
                <a:ext uri="{FF2B5EF4-FFF2-40B4-BE49-F238E27FC236}">
                  <a16:creationId xmlns:a16="http://schemas.microsoft.com/office/drawing/2014/main" id="{94BE438B-0F57-4BD2-8CD1-CF3E2030CD4F}"/>
                </a:ext>
              </a:extLst>
            </p:cNvPr>
            <p:cNvSpPr/>
            <p:nvPr/>
          </p:nvSpPr>
          <p:spPr>
            <a:xfrm rot="16200000" flipV="1">
              <a:off x="4033718" y="1636870"/>
              <a:ext cx="2185310" cy="2170584"/>
            </a:xfrm>
            <a:prstGeom prst="blockArc">
              <a:avLst>
                <a:gd name="adj1" fmla="val 16255988"/>
                <a:gd name="adj2" fmla="val 94396"/>
                <a:gd name="adj3" fmla="val 5392"/>
              </a:avLst>
            </a:prstGeom>
            <a:solidFill>
              <a:srgbClr val="FFFF00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CCE14D81-3242-4B72-890D-2C36F242BAB6}"/>
                </a:ext>
              </a:extLst>
            </p:cNvPr>
            <p:cNvSpPr/>
            <p:nvPr/>
          </p:nvSpPr>
          <p:spPr>
            <a:xfrm flipV="1">
              <a:off x="5997589" y="2671811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3A09F21D-4573-4E67-9351-6C6EC5C766FB}"/>
                </a:ext>
              </a:extLst>
            </p:cNvPr>
            <p:cNvSpPr/>
            <p:nvPr/>
          </p:nvSpPr>
          <p:spPr>
            <a:xfrm rot="5400000" flipV="1">
              <a:off x="4835480" y="1531666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8448CAD-DE1A-4A6F-B0DA-3CFD7DAD779E}"/>
              </a:ext>
            </a:extLst>
          </p:cNvPr>
          <p:cNvGrpSpPr/>
          <p:nvPr/>
        </p:nvGrpSpPr>
        <p:grpSpPr>
          <a:xfrm rot="21054964">
            <a:off x="4119514" y="1366997"/>
            <a:ext cx="2261308" cy="2185310"/>
            <a:chOff x="4041081" y="1629507"/>
            <a:chExt cx="2261308" cy="2185310"/>
          </a:xfrm>
        </p:grpSpPr>
        <p:sp>
          <p:nvSpPr>
            <p:cNvPr id="38" name="막힌 원호 37">
              <a:extLst>
                <a:ext uri="{FF2B5EF4-FFF2-40B4-BE49-F238E27FC236}">
                  <a16:creationId xmlns:a16="http://schemas.microsoft.com/office/drawing/2014/main" id="{83DF797A-503E-4DFB-9234-D91FCD33A763}"/>
                </a:ext>
              </a:extLst>
            </p:cNvPr>
            <p:cNvSpPr/>
            <p:nvPr/>
          </p:nvSpPr>
          <p:spPr>
            <a:xfrm rot="16200000" flipV="1">
              <a:off x="4033718" y="1636870"/>
              <a:ext cx="2185310" cy="2170584"/>
            </a:xfrm>
            <a:prstGeom prst="blockArc">
              <a:avLst>
                <a:gd name="adj1" fmla="val 16255988"/>
                <a:gd name="adj2" fmla="val 18427737"/>
                <a:gd name="adj3" fmla="val 5717"/>
              </a:avLst>
            </a:prstGeom>
            <a:solidFill>
              <a:srgbClr val="FFFF00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D560CE08-8582-4366-9CF3-B79CA12446CD}"/>
                </a:ext>
              </a:extLst>
            </p:cNvPr>
            <p:cNvSpPr/>
            <p:nvPr/>
          </p:nvSpPr>
          <p:spPr>
            <a:xfrm rot="20965" flipV="1">
              <a:off x="5997589" y="2671811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D036DEA5-40D5-4CB0-8104-52CF8EE2C9F6}"/>
                </a:ext>
              </a:extLst>
            </p:cNvPr>
            <p:cNvSpPr/>
            <p:nvPr/>
          </p:nvSpPr>
          <p:spPr>
            <a:xfrm rot="8176928" flipV="1">
              <a:off x="5693577" y="1836932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10FA1ED-7DCF-444D-9087-1DFCB7AF6D5F}"/>
              </a:ext>
            </a:extLst>
          </p:cNvPr>
          <p:cNvSpPr txBox="1"/>
          <p:nvPr/>
        </p:nvSpPr>
        <p:spPr>
          <a:xfrm>
            <a:off x="6818261" y="3691684"/>
            <a:ext cx="529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glRotatef(sin(userT * 0.1) * 40 + 110, 0.5, 0, 0);</a:t>
            </a:r>
            <a:endParaRPr lang="ko-KR" altLang="en-US" b="1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AC1AD52-889A-49C6-8E2D-53F41F52D31F}"/>
              </a:ext>
            </a:extLst>
          </p:cNvPr>
          <p:cNvSpPr/>
          <p:nvPr/>
        </p:nvSpPr>
        <p:spPr>
          <a:xfrm>
            <a:off x="6900503" y="3722043"/>
            <a:ext cx="5135668" cy="343391"/>
          </a:xfrm>
          <a:prstGeom prst="rect">
            <a:avLst/>
          </a:prstGeom>
          <a:solidFill>
            <a:srgbClr val="00B05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E7CA9B0-3B95-49E0-87AE-389DA7B6B3F6}"/>
              </a:ext>
            </a:extLst>
          </p:cNvPr>
          <p:cNvGrpSpPr/>
          <p:nvPr/>
        </p:nvGrpSpPr>
        <p:grpSpPr>
          <a:xfrm rot="6542603">
            <a:off x="4378073" y="2840676"/>
            <a:ext cx="2261308" cy="2185310"/>
            <a:chOff x="4041081" y="1629507"/>
            <a:chExt cx="2261308" cy="2185310"/>
          </a:xfrm>
        </p:grpSpPr>
        <p:sp>
          <p:nvSpPr>
            <p:cNvPr id="71" name="막힌 원호 70">
              <a:extLst>
                <a:ext uri="{FF2B5EF4-FFF2-40B4-BE49-F238E27FC236}">
                  <a16:creationId xmlns:a16="http://schemas.microsoft.com/office/drawing/2014/main" id="{B7C755BD-938E-4DDB-9110-9A1D1682DC5A}"/>
                </a:ext>
              </a:extLst>
            </p:cNvPr>
            <p:cNvSpPr/>
            <p:nvPr/>
          </p:nvSpPr>
          <p:spPr>
            <a:xfrm rot="16200000" flipV="1">
              <a:off x="4033718" y="1636870"/>
              <a:ext cx="2185310" cy="2170584"/>
            </a:xfrm>
            <a:prstGeom prst="blockArc">
              <a:avLst>
                <a:gd name="adj1" fmla="val 16255988"/>
                <a:gd name="adj2" fmla="val 18427737"/>
                <a:gd name="adj3" fmla="val 5717"/>
              </a:avLst>
            </a:prstGeom>
            <a:solidFill>
              <a:srgbClr val="FFFF00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13E0B014-3F61-4D62-AE23-4EDBF3CE1467}"/>
                </a:ext>
              </a:extLst>
            </p:cNvPr>
            <p:cNvSpPr/>
            <p:nvPr/>
          </p:nvSpPr>
          <p:spPr>
            <a:xfrm rot="20965" flipV="1">
              <a:off x="5997589" y="2671811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68B4997A-430A-4C39-A6F2-6E788C3B46E4}"/>
                </a:ext>
              </a:extLst>
            </p:cNvPr>
            <p:cNvSpPr/>
            <p:nvPr/>
          </p:nvSpPr>
          <p:spPr>
            <a:xfrm rot="8176928" flipV="1">
              <a:off x="5693577" y="1836932"/>
              <a:ext cx="304800" cy="342665"/>
            </a:xfrm>
            <a:prstGeom prst="triangle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5" name="그림 74">
            <a:extLst>
              <a:ext uri="{FF2B5EF4-FFF2-40B4-BE49-F238E27FC236}">
                <a16:creationId xmlns:a16="http://schemas.microsoft.com/office/drawing/2014/main" id="{D2BD0B18-DCC2-4EEC-B49C-FE56AE26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068" y="4530450"/>
            <a:ext cx="4552475" cy="19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1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673</Words>
  <Application>Microsoft Office PowerPoint</Application>
  <PresentationFormat>와이드스크린</PresentationFormat>
  <Paragraphs>158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나눔스퀘어</vt:lpstr>
      <vt:lpstr>나눔스퀘어 Bold</vt:lpstr>
      <vt:lpstr>나눔스퀘어 ExtraBold</vt:lpstr>
      <vt:lpstr>맑은 고딕</vt:lpstr>
      <vt:lpstr>바탕</vt:lpstr>
      <vt:lpstr>함초롬바탕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황진주</dc:creator>
  <cp:lastModifiedBy>hwang jinjoo</cp:lastModifiedBy>
  <cp:revision>9</cp:revision>
  <dcterms:created xsi:type="dcterms:W3CDTF">2021-12-20T10:07:17Z</dcterms:created>
  <dcterms:modified xsi:type="dcterms:W3CDTF">2023-04-09T22:53:06Z</dcterms:modified>
</cp:coreProperties>
</file>